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Comfortaa SemiBold"/>
      <p:regular r:id="rId26"/>
      <p:bold r:id="rId27"/>
    </p:embeddedFont>
    <p:embeddedFont>
      <p:font typeface="Caveat"/>
      <p:regular r:id="rId28"/>
      <p:bold r:id="rId29"/>
    </p:embeddedFont>
    <p:embeddedFont>
      <p:font typeface="Roboto Medium"/>
      <p:regular r:id="rId30"/>
      <p:bold r:id="rId31"/>
      <p:italic r:id="rId32"/>
      <p:boldItalic r:id="rId33"/>
    </p:embeddedFont>
    <p:embeddedFont>
      <p:font typeface="Pacifico"/>
      <p:regular r:id="rId34"/>
    </p:embeddedFont>
    <p:embeddedFont>
      <p:font typeface="EB Garamond"/>
      <p:regular r:id="rId35"/>
      <p:bold r:id="rId36"/>
      <p:italic r:id="rId37"/>
      <p:boldItalic r:id="rId38"/>
    </p:embeddedFont>
    <p:embeddedFont>
      <p:font typeface="Lexend Medium"/>
      <p:regular r:id="rId39"/>
      <p:bold r:id="rId40"/>
    </p:embeddedFont>
    <p:embeddedFont>
      <p:font typeface="EB Garamond ExtraBold"/>
      <p:bold r:id="rId41"/>
      <p:boldItalic r:id="rId42"/>
    </p:embeddedFont>
    <p:embeddedFont>
      <p:font typeface="Roboto Serif"/>
      <p:regular r:id="rId43"/>
      <p:bold r:id="rId44"/>
      <p:italic r:id="rId45"/>
      <p:boldItalic r:id="rId46"/>
    </p:embeddedFont>
    <p:embeddedFont>
      <p:font typeface="Lobster"/>
      <p:regular r:id="rId47"/>
    </p:embeddedFont>
    <p:embeddedFont>
      <p:font typeface="Montserrat Black"/>
      <p:bold r:id="rId48"/>
      <p:boldItalic r:id="rId49"/>
    </p:embeddedFont>
    <p:embeddedFont>
      <p:font typeface="EB Garamond Medium"/>
      <p:regular r:id="rId50"/>
      <p:bold r:id="rId51"/>
      <p:italic r:id="rId52"/>
      <p:boldItalic r:id="rId53"/>
    </p:embeddedFont>
    <p:embeddedFont>
      <p:font typeface="EB Garamond SemiBold"/>
      <p:regular r:id="rId54"/>
      <p:bold r:id="rId55"/>
      <p:italic r:id="rId56"/>
      <p:boldItalic r:id="rId57"/>
    </p:embeddedFont>
    <p:embeddedFont>
      <p:font typeface="Oswald"/>
      <p:regular r:id="rId58"/>
      <p:bold r:id="rId59"/>
    </p:embeddedFont>
    <p:embeddedFont>
      <p:font typeface="Comfortaa"/>
      <p:regular r:id="rId60"/>
      <p:bold r:id="rId61"/>
    </p:embeddedFont>
    <p:embeddedFont>
      <p:font typeface="Roboto Serif Black"/>
      <p:bold r:id="rId62"/>
      <p:boldItalic r:id="rId63"/>
    </p:embeddedFont>
    <p:embeddedFont>
      <p:font typeface="Playfair Display Black"/>
      <p:bold r:id="rId64"/>
      <p:boldItalic r:id="rId65"/>
    </p:embeddedFont>
    <p:embeddedFont>
      <p:font typeface="Spectral ExtraBold"/>
      <p:bold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6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Medium-bold.fntdata"/><Relationship Id="rId42" Type="http://schemas.openxmlformats.org/officeDocument/2006/relationships/font" Target="fonts/EBGaramondExtraBold-boldItalic.fntdata"/><Relationship Id="rId41" Type="http://schemas.openxmlformats.org/officeDocument/2006/relationships/font" Target="fonts/EBGaramondExtraBold-bold.fntdata"/><Relationship Id="rId44" Type="http://schemas.openxmlformats.org/officeDocument/2006/relationships/font" Target="fonts/RobotoSerif-bold.fntdata"/><Relationship Id="rId43" Type="http://schemas.openxmlformats.org/officeDocument/2006/relationships/font" Target="fonts/RobotoSerif-regular.fntdata"/><Relationship Id="rId46" Type="http://schemas.openxmlformats.org/officeDocument/2006/relationships/font" Target="fonts/RobotoSerif-boldItalic.fntdata"/><Relationship Id="rId45" Type="http://schemas.openxmlformats.org/officeDocument/2006/relationships/font" Target="fonts/RobotoSerif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Black-bold.fntdata"/><Relationship Id="rId47" Type="http://schemas.openxmlformats.org/officeDocument/2006/relationships/font" Target="fonts/Lobster-regular.fntdata"/><Relationship Id="rId49" Type="http://schemas.openxmlformats.org/officeDocument/2006/relationships/font" Target="fonts/Montserrat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bold.fntdata"/><Relationship Id="rId30" Type="http://schemas.openxmlformats.org/officeDocument/2006/relationships/font" Target="fonts/RobotoMedium-regular.fntdata"/><Relationship Id="rId33" Type="http://schemas.openxmlformats.org/officeDocument/2006/relationships/font" Target="fonts/RobotoMedium-boldItalic.fntdata"/><Relationship Id="rId32" Type="http://schemas.openxmlformats.org/officeDocument/2006/relationships/font" Target="fonts/RobotoMedium-italic.fntdata"/><Relationship Id="rId35" Type="http://schemas.openxmlformats.org/officeDocument/2006/relationships/font" Target="fonts/EBGaramond-regular.fntdata"/><Relationship Id="rId34" Type="http://schemas.openxmlformats.org/officeDocument/2006/relationships/font" Target="fonts/Pacifico-regular.fntdata"/><Relationship Id="rId37" Type="http://schemas.openxmlformats.org/officeDocument/2006/relationships/font" Target="fonts/EBGaramond-italic.fntdata"/><Relationship Id="rId36" Type="http://schemas.openxmlformats.org/officeDocument/2006/relationships/font" Target="fonts/EBGaramond-bold.fntdata"/><Relationship Id="rId39" Type="http://schemas.openxmlformats.org/officeDocument/2006/relationships/font" Target="fonts/LexendMedium-regular.fntdata"/><Relationship Id="rId38" Type="http://schemas.openxmlformats.org/officeDocument/2006/relationships/font" Target="fonts/EBGaramond-boldItalic.fntdata"/><Relationship Id="rId62" Type="http://schemas.openxmlformats.org/officeDocument/2006/relationships/font" Target="fonts/RobotoSerifBlack-bold.fntdata"/><Relationship Id="rId61" Type="http://schemas.openxmlformats.org/officeDocument/2006/relationships/font" Target="fonts/Comfortaa-bold.fntdata"/><Relationship Id="rId20" Type="http://schemas.openxmlformats.org/officeDocument/2006/relationships/slide" Target="slides/slide15.xml"/><Relationship Id="rId64" Type="http://schemas.openxmlformats.org/officeDocument/2006/relationships/font" Target="fonts/PlayfairDisplayBlack-bold.fntdata"/><Relationship Id="rId63" Type="http://schemas.openxmlformats.org/officeDocument/2006/relationships/font" Target="fonts/RobotoSerifBlack-boldItalic.fntdata"/><Relationship Id="rId22" Type="http://schemas.openxmlformats.org/officeDocument/2006/relationships/slide" Target="slides/slide17.xml"/><Relationship Id="rId66" Type="http://schemas.openxmlformats.org/officeDocument/2006/relationships/font" Target="fonts/SpectralExtraBold-bold.fntdata"/><Relationship Id="rId21" Type="http://schemas.openxmlformats.org/officeDocument/2006/relationships/slide" Target="slides/slide16.xml"/><Relationship Id="rId65" Type="http://schemas.openxmlformats.org/officeDocument/2006/relationships/font" Target="fonts/PlayfairDisplayBlack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SpectralExtraBold-boldItalic.fntdata"/><Relationship Id="rId60" Type="http://schemas.openxmlformats.org/officeDocument/2006/relationships/font" Target="fonts/Comfortaa-regular.fntdata"/><Relationship Id="rId26" Type="http://schemas.openxmlformats.org/officeDocument/2006/relationships/font" Target="fonts/ComfortaaSemiBold-regular.fntdata"/><Relationship Id="rId25" Type="http://schemas.openxmlformats.org/officeDocument/2006/relationships/slide" Target="slides/slide20.xml"/><Relationship Id="rId28" Type="http://schemas.openxmlformats.org/officeDocument/2006/relationships/font" Target="fonts/Caveat-regular.fntdata"/><Relationship Id="rId27" Type="http://schemas.openxmlformats.org/officeDocument/2006/relationships/font" Target="fonts/ComfortaaSemiBold-bold.fntdata"/><Relationship Id="rId29" Type="http://schemas.openxmlformats.org/officeDocument/2006/relationships/font" Target="fonts/Caveat-bold.fntdata"/><Relationship Id="rId51" Type="http://schemas.openxmlformats.org/officeDocument/2006/relationships/font" Target="fonts/EBGaramondMedium-bold.fntdata"/><Relationship Id="rId50" Type="http://schemas.openxmlformats.org/officeDocument/2006/relationships/font" Target="fonts/EBGaramondMedium-regular.fntdata"/><Relationship Id="rId53" Type="http://schemas.openxmlformats.org/officeDocument/2006/relationships/font" Target="fonts/EBGaramondMedium-boldItalic.fntdata"/><Relationship Id="rId52" Type="http://schemas.openxmlformats.org/officeDocument/2006/relationships/font" Target="fonts/EBGaramondMedium-italic.fntdata"/><Relationship Id="rId11" Type="http://schemas.openxmlformats.org/officeDocument/2006/relationships/slide" Target="slides/slide6.xml"/><Relationship Id="rId55" Type="http://schemas.openxmlformats.org/officeDocument/2006/relationships/font" Target="fonts/EBGaramondSemiBold-bold.fntdata"/><Relationship Id="rId10" Type="http://schemas.openxmlformats.org/officeDocument/2006/relationships/slide" Target="slides/slide5.xml"/><Relationship Id="rId54" Type="http://schemas.openxmlformats.org/officeDocument/2006/relationships/font" Target="fonts/EBGaramondSemiBold-regular.fntdata"/><Relationship Id="rId13" Type="http://schemas.openxmlformats.org/officeDocument/2006/relationships/slide" Target="slides/slide8.xml"/><Relationship Id="rId57" Type="http://schemas.openxmlformats.org/officeDocument/2006/relationships/font" Target="fonts/EBGaramondSemiBold-boldItalic.fntdata"/><Relationship Id="rId12" Type="http://schemas.openxmlformats.org/officeDocument/2006/relationships/slide" Target="slides/slide7.xml"/><Relationship Id="rId56" Type="http://schemas.openxmlformats.org/officeDocument/2006/relationships/font" Target="fonts/EBGaramondSemiBold-italic.fntdata"/><Relationship Id="rId15" Type="http://schemas.openxmlformats.org/officeDocument/2006/relationships/slide" Target="slides/slide10.xml"/><Relationship Id="rId59" Type="http://schemas.openxmlformats.org/officeDocument/2006/relationships/font" Target="fonts/Oswald-bold.fntdata"/><Relationship Id="rId14" Type="http://schemas.openxmlformats.org/officeDocument/2006/relationships/slide" Target="slides/slide9.xml"/><Relationship Id="rId58" Type="http://schemas.openxmlformats.org/officeDocument/2006/relationships/font" Target="fonts/Oswald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35cd0a33e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35cd0a33e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35cd0a33e_3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d35cd0a33e_3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35cd0a33e_3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d35cd0a33e_3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d35cd0a33e_3_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d35cd0a33e_3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35cd0a33e_3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35cd0a33e_3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35cd0a33e_3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d35cd0a33e_3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35cd0a33e_3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35cd0a33e_3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35cd0a33e_3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35cd0a33e_3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35cd0a33e_3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d35cd0a33e_3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35cd0a33e_3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35cd0a33e_3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35cd0a33e_3_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35cd0a33e_3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35cd0a33e_3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d35cd0a33e_3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35cd0a33e_3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35cd0a33e_3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d264cb0d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d264cb0d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264cb0d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264cb0d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264cb0d3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264cb0d3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264cb0d3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264cb0d3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264cb0d3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d264cb0d3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5cd0a33e_3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d35cd0a33e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D3E9"/>
            </a:gs>
            <a:gs pos="100000">
              <a:srgbClr val="0459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126300" y="72850"/>
            <a:ext cx="472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42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La tecnologia nell'ambito scolastico</a:t>
            </a:r>
            <a:endParaRPr sz="242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126300" y="512400"/>
            <a:ext cx="4803000" cy="41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6418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La tecnologia ha trasformato la scuola da un luogo fisico a un ecosistema digitale interconnesso. Non si tratta solo di sostituire i libri con i tablet o la lavagna con la LIM, ma di cambiare il modo in cui costruiamo il sapere.</a:t>
            </a:r>
            <a:endParaRPr sz="6418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it" sz="6418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Grazie a piattaforme come Google Classroom e alla gamification, l’apprendimento è diventato fluido e interattivo, abbattendo le barriere dell'aula tradizionale. Oggi, la vera sfida non è solo accedere alle informazioni, ma usarle in modo critico: l'integrazione dell'Intelligenza Artificiale e il superamento del divario digitale sono i passi necessari per un'istruzione che sia davvero personalizzata e inclusiva. In breve, la tecnologia è il motore che rende lo studente protagonista attivo del proprio futuro</a:t>
            </a:r>
            <a:r>
              <a:rPr lang="it" sz="4307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.</a:t>
            </a:r>
            <a:endParaRPr sz="4307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2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223" y="917950"/>
            <a:ext cx="3679501" cy="36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FFFF"/>
            </a:gs>
            <a:gs pos="49000">
              <a:srgbClr val="02ACB1"/>
            </a:gs>
            <a:gs pos="100000">
              <a:srgbClr val="0459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0" y="94600"/>
            <a:ext cx="6472200" cy="5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02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I Problemi Della Tecnologia A Scuola</a:t>
            </a:r>
            <a:endParaRPr sz="302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72250" y="1079825"/>
            <a:ext cx="4670100" cy="39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it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Distrazione: Smartphone e tablet frammentano l'attenzione.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it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Pigrizia mentale: Ricerche superficiali che penalizzano il ragionamento critico.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it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Salute e socialità: Rischi posturali e isolamento digitale tra compagni.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it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Digital Divide: Disuguaglianze legate all'accesso economico ai mezzi.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it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Rischi online: Esposizione costante a cyberbullismo e tensioni web.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 sz="1500">
              <a:solidFill>
                <a:srgbClr val="1F1F1F"/>
              </a:solidFill>
            </a:endParaRPr>
          </a:p>
        </p:txBody>
      </p:sp>
      <p:pic>
        <p:nvPicPr>
          <p:cNvPr id="125" name="Google Shape;125;p24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875" y="774900"/>
            <a:ext cx="3998725" cy="39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D3E9"/>
            </a:gs>
            <a:gs pos="100000">
              <a:srgbClr val="0459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138300" y="101225"/>
            <a:ext cx="336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52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Le nostre soluzioni:</a:t>
            </a:r>
            <a:endParaRPr sz="252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138300" y="673925"/>
            <a:ext cx="8471400" cy="4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Il nostro gruppo ha pensato a più soluzioni a questi problemi sperando che in futuro possano essere adottati dalle scuole per l'ingresso definitivo della tecnologia nell'ambito scolastico.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AutoNum type="arabicParenR"/>
            </a:pPr>
            <a:r>
              <a:rPr lang="it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Dispositivi "Focus-First": Tablet con schermi E-Ink (come gli e-reader) per eliminare l'affaticamento visivo e la tentazione dei video rapidi, con sistemi operativi semplificati e senza social.</a:t>
            </a:r>
            <a:endParaRPr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AutoNum type="arabicParenR"/>
            </a:pPr>
            <a:r>
              <a:rPr lang="it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Connessione a singhiozzo: Internet non è libero e continuo, ma mediato da un server locale di classe che contiene risorse pre-validate (enciclopedie, libri, simulatori) consultabili offline.</a:t>
            </a:r>
            <a:endParaRPr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AutoNum type="arabicParenR"/>
            </a:pPr>
            <a:r>
              <a:rPr lang="it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Il "Pedaggio" Cognitivo: L'accesso a funzioni avanzate o all'IA si sblocca solo dopo aver dimostrato capacità di verifica critica delle fonti o risoluzione di problemi logici.</a:t>
            </a:r>
            <a:endParaRPr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AutoNum type="arabicParenR"/>
            </a:pPr>
            <a:r>
              <a:rPr lang="it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Equilibrio Analogico Obbligatorio: Rapporto fisso tra tempo digitale e tempo manuale (scrittura a mano, dibattito faccia a faccia, laboratori fisici) per mantenere plasticità cerebrale e competenze sociali.</a:t>
            </a:r>
            <a:endParaRPr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AutoNum type="arabicParenR"/>
            </a:pPr>
            <a:r>
              <a:rPr lang="it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Tecnologia come Bene Comune: Gestione collettiva e riparazione dei dispositivi per abbattere le disuguaglianze, trasformando lo studente da consumatore passivo a manutentore consapevole.</a:t>
            </a:r>
            <a:endParaRPr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ctrTitle"/>
          </p:nvPr>
        </p:nvSpPr>
        <p:spPr>
          <a:xfrm>
            <a:off x="1500625" y="0"/>
            <a:ext cx="5852400" cy="154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200">
                <a:latin typeface="Pacifico"/>
                <a:ea typeface="Pacifico"/>
                <a:cs typeface="Pacifico"/>
                <a:sym typeface="Pacifico"/>
              </a:rPr>
              <a:t>L’ambiente</a:t>
            </a:r>
            <a:endParaRPr sz="92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descr="Renewable energy-based green businesses can limit climate change and global warming. Clean and environmentally friendly environment without carbon dioxide emissions.Reduce CO2 emission concept. (Fornito da Getty Images)"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0379"/>
            <a:ext cx="9144003" cy="3603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>
            <p:ph idx="1" type="body"/>
          </p:nvPr>
        </p:nvSpPr>
        <p:spPr>
          <a:xfrm>
            <a:off x="443050" y="837750"/>
            <a:ext cx="4031100" cy="37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7121"/>
              <a:buFont typeface="Arial"/>
              <a:buNone/>
            </a:pPr>
            <a:r>
              <a:rPr lang="it" sz="2963">
                <a:solidFill>
                  <a:srgbClr val="000000"/>
                </a:solidFill>
              </a:rPr>
              <a:t>I cambiamenti climatici influenzano anche la scuola in modo concreto. Le alte temperature rendono difficile concentrarsi in classe, mentre eventi come piogge intense o alluvioni possono causare la chiusura delle scuole.</a:t>
            </a:r>
            <a:endParaRPr sz="296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7121"/>
              <a:buFont typeface="Arial"/>
              <a:buNone/>
            </a:pPr>
            <a:r>
              <a:rPr lang="it" sz="2963">
                <a:solidFill>
                  <a:srgbClr val="000000"/>
                </a:solidFill>
              </a:rPr>
              <a:t>Inoltre, strutture non adatte al caldo o al freddo possono creare disagio per studenti e insegnanti. Allo stesso tempo, la scuola deve affrontare questi problemi insegnando ai ragazzi come proteggere l’ambiente</a:t>
            </a:r>
            <a:r>
              <a:rPr lang="it" sz="2444">
                <a:solidFill>
                  <a:srgbClr val="000000"/>
                </a:solidFill>
              </a:rPr>
              <a:t>.</a:t>
            </a:r>
            <a:endParaRPr sz="2444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8"/>
          <p:cNvSpPr txBox="1"/>
          <p:nvPr>
            <p:ph type="title"/>
          </p:nvPr>
        </p:nvSpPr>
        <p:spPr>
          <a:xfrm>
            <a:off x="550200" y="0"/>
            <a:ext cx="78111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Impact"/>
                <a:ea typeface="Impact"/>
                <a:cs typeface="Impact"/>
                <a:sym typeface="Impact"/>
              </a:rPr>
              <a:t>Come i cambiamenti climatici influiscono sulla scuola?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Earth planet dirty and polluted. Environmental protection and waste reduction. (Fornito da Getty Images)"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227" y="837750"/>
            <a:ext cx="3807647" cy="346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199800" y="202825"/>
            <a:ext cx="65445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920">
                <a:latin typeface="Pacifico"/>
                <a:ea typeface="Pacifico"/>
                <a:cs typeface="Pacifico"/>
                <a:sym typeface="Pacifico"/>
              </a:rPr>
              <a:t>Come l’ambiente influenza la scuola?</a:t>
            </a:r>
            <a:endParaRPr sz="292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110925" y="1084925"/>
            <a:ext cx="3898200" cy="3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it" sz="2100">
                <a:solidFill>
                  <a:srgbClr val="000000"/>
                </a:solidFill>
              </a:rPr>
              <a:t>L’ambiente influisce molto sulla scuola: se è pulito, tranquillo e sano, aiuta gli studenti a concentrarsi e a stare meglio, migliorando anche i risultati. Al contrario, inquinamento, rumore o condizioni difficili rendono lo studio più complicato.</a:t>
            </a:r>
            <a:endParaRPr sz="2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it" sz="2100">
                <a:solidFill>
                  <a:srgbClr val="000000"/>
                </a:solidFill>
              </a:rPr>
              <a:t>Inoltre, la scuola stessa insegna a rispettare l’ambiente, trasmettendo valori come il riciclo e la sostenibilità. Anche i cambiamenti climatici possono avere effetti, ad esempio causando disagi o interruzioni delle lezioni.</a:t>
            </a:r>
            <a:endParaRPr sz="2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125" y="1055963"/>
            <a:ext cx="5134874" cy="390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150" y="0"/>
            <a:ext cx="3330849" cy="18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675" y="1894950"/>
            <a:ext cx="3371800" cy="20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 txBox="1"/>
          <p:nvPr/>
        </p:nvSpPr>
        <p:spPr>
          <a:xfrm>
            <a:off x="305375" y="149100"/>
            <a:ext cx="36123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411950" y="26400"/>
            <a:ext cx="3733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CRITICITA’ </a:t>
            </a:r>
            <a:endParaRPr sz="38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20475" y="795900"/>
            <a:ext cx="5532000" cy="3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</a:rPr>
              <a:t>Salute e Inquinamento:</a:t>
            </a:r>
            <a:r>
              <a:rPr lang="it" sz="1600">
                <a:solidFill>
                  <a:schemeClr val="dk1"/>
                </a:solidFill>
              </a:rPr>
              <a:t> L'inquinamento urbano causa problemi respiratori e riduce la capacità di </a:t>
            </a:r>
            <a:r>
              <a:rPr b="1" lang="it" sz="1600">
                <a:solidFill>
                  <a:schemeClr val="dk1"/>
                </a:solidFill>
              </a:rPr>
              <a:t>concentrazione</a:t>
            </a:r>
            <a:r>
              <a:rPr lang="it" sz="1600">
                <a:solidFill>
                  <a:schemeClr val="dk1"/>
                </a:solidFill>
              </a:rPr>
              <a:t> degli studenti.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</a:rPr>
              <a:t>Degrado delle Strutture:</a:t>
            </a:r>
            <a:r>
              <a:rPr lang="it" sz="1600">
                <a:solidFill>
                  <a:schemeClr val="dk1"/>
                </a:solidFill>
              </a:rPr>
              <a:t> Molti edifici sono obsoleti, con scarsa ventilazione, illuminazione insufficiente e </a:t>
            </a:r>
            <a:r>
              <a:rPr b="1" lang="it" sz="1600">
                <a:solidFill>
                  <a:schemeClr val="dk1"/>
                </a:solidFill>
              </a:rPr>
              <a:t>mancanza di aree verdi</a:t>
            </a:r>
            <a:r>
              <a:rPr lang="it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</a:rPr>
              <a:t>Cambiamento Climatico:</a:t>
            </a:r>
            <a:r>
              <a:rPr lang="it" sz="1600">
                <a:solidFill>
                  <a:schemeClr val="dk1"/>
                </a:solidFill>
              </a:rPr>
              <a:t> Eventi estremi (ondate di calore, alluvioni) minacciano la continuità delle lezioni e il comfort termico.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</a:rPr>
              <a:t>Contesto Urbano:</a:t>
            </a:r>
            <a:r>
              <a:rPr lang="it" sz="1600">
                <a:solidFill>
                  <a:schemeClr val="dk1"/>
                </a:solidFill>
              </a:rPr>
              <a:t> Il traffico e l'inquinamento acustico disturbano la didattica e mettono a rischio la sicurezza fisica.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</a:rPr>
              <a:t>Disuguaglianze Socio-Economiche:</a:t>
            </a:r>
            <a:r>
              <a:rPr lang="it" sz="1600">
                <a:solidFill>
                  <a:schemeClr val="dk1"/>
                </a:solidFill>
              </a:rPr>
              <a:t> Le aree svantaggiate soffrono di una cronica </a:t>
            </a:r>
            <a:r>
              <a:rPr b="1" lang="it" sz="1600">
                <a:solidFill>
                  <a:schemeClr val="dk1"/>
                </a:solidFill>
              </a:rPr>
              <a:t>carenza di risorse</a:t>
            </a:r>
            <a:r>
              <a:rPr lang="it" sz="1600">
                <a:solidFill>
                  <a:schemeClr val="dk1"/>
                </a:solidFill>
              </a:rPr>
              <a:t>, limitando le opportunità educative.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2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2904125" y="0"/>
            <a:ext cx="237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i="1" lang="it" sz="3133">
                <a:latin typeface="Lobster"/>
                <a:ea typeface="Lobster"/>
                <a:cs typeface="Lobster"/>
                <a:sym typeface="Lobster"/>
              </a:rPr>
              <a:t>Le soluzioni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0" name="Google Shape;170;p31"/>
          <p:cNvSpPr txBox="1"/>
          <p:nvPr/>
        </p:nvSpPr>
        <p:spPr>
          <a:xfrm>
            <a:off x="266550" y="484575"/>
            <a:ext cx="4846200" cy="45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Cool Roofs:</a:t>
            </a:r>
            <a:r>
              <a:rPr lang="it">
                <a:solidFill>
                  <a:schemeClr val="dk1"/>
                </a:solidFill>
              </a:rPr>
              <a:t> Vernici riflettenti sui tetti per respingere il calore solare.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Pareti Verdi:</a:t>
            </a:r>
            <a:r>
              <a:rPr lang="it">
                <a:solidFill>
                  <a:schemeClr val="dk1"/>
                </a:solidFill>
              </a:rPr>
              <a:t> Piante rampicanti come isolante termico e filtri per lo smog.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Pavimentazione:</a:t>
            </a:r>
            <a:r>
              <a:rPr lang="it">
                <a:solidFill>
                  <a:schemeClr val="dk1"/>
                </a:solidFill>
              </a:rPr>
              <a:t> Sostituire l'asfalto dei cortili con terra e piante per evitare allagamenti e isole di calore.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</a:rPr>
              <a:t>Scuole "Energy Positive":</a:t>
            </a:r>
            <a:r>
              <a:rPr lang="it">
                <a:solidFill>
                  <a:schemeClr val="dk1"/>
                </a:solidFill>
              </a:rPr>
              <a:t> Vetrate fotovoltaiche che producono elettricità per l'istituto e il quartiere.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</a:rPr>
              <a:t>Pavimenti Piezoelettrici:</a:t>
            </a:r>
            <a:r>
              <a:rPr lang="it">
                <a:solidFill>
                  <a:schemeClr val="dk1"/>
                </a:solidFill>
              </a:rPr>
              <a:t> Mattonelle nei corridoi che generano energia sfruttando il calpestio degli studenti.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500">
                <a:solidFill>
                  <a:schemeClr val="dk1"/>
                </a:solidFill>
              </a:rPr>
              <a:t>Centraline IoT:</a:t>
            </a:r>
            <a:r>
              <a:rPr lang="it" sz="1500">
                <a:solidFill>
                  <a:schemeClr val="dk1"/>
                </a:solidFill>
              </a:rPr>
              <a:t> Sensori gestiti dagli studenti per monitorare aria e CO2, decidendo quando ventilare le aule.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</a:rPr>
              <a:t>Aule Forestali:</a:t>
            </a:r>
            <a:r>
              <a:rPr lang="it" sz="1500">
                <a:solidFill>
                  <a:schemeClr val="dk1"/>
                </a:solidFill>
              </a:rPr>
              <a:t> Spazi per lezioni all'aperto sotto tettoie solari, ideali durante le ondate di caldo.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171" name="Google Shape;171;p31" title="977e8532-f9a7-477d-a703-078f3313127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025" y="880350"/>
            <a:ext cx="3726451" cy="372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ctrTitle"/>
          </p:nvPr>
        </p:nvSpPr>
        <p:spPr>
          <a:xfrm>
            <a:off x="2118950" y="1069075"/>
            <a:ext cx="660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65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La Scuola e Le Sue Fragilità</a:t>
            </a:r>
            <a:endParaRPr sz="65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45475" y="677100"/>
            <a:ext cx="5906400" cy="4317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it" sz="2048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scuola rappresenta un presidio </a:t>
            </a:r>
            <a:r>
              <a:rPr lang="it" sz="2048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fondamentale di inclusione, capace di ridurre le disuguaglianze, offrendo a tutti pari opportunità di apprendimento e di crescita, anche in situazioni di povertà o di disabilità. Attraverso le strategie educative mirate e un ambiente accogliente, favorisce lo sviluppo delle potenzialità individuali e promuove l’integrazione sociale. I principali punti positivi riguardano innanzitutto la capacità di garantire pari opportunità: attraverso interventi personalizzati e una didattica inclusiva,  la scuola  permette  a ogni studente di apprendere secondo i propri tempi e modalità. </a:t>
            </a:r>
            <a:r>
              <a:rPr lang="it" sz="2248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2248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0" y="0"/>
            <a:ext cx="7992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Cos’e la fragilità scolastica?</a:t>
            </a:r>
            <a:r>
              <a:rPr lang="it" sz="3200">
                <a:solidFill>
                  <a:schemeClr val="accen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    </a:t>
            </a:r>
            <a:endParaRPr sz="3200">
              <a:solidFill>
                <a:schemeClr val="accen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65" name="Google Shape;65;p15" title="power point alunni disabili.jpg"/>
          <p:cNvPicPr preferRelativeResize="0"/>
          <p:nvPr/>
        </p:nvPicPr>
        <p:blipFill rotWithShape="1">
          <a:blip r:embed="rId3">
            <a:alphaModFix/>
          </a:blip>
          <a:srcRect b="0" l="18538" r="17909" t="0"/>
          <a:stretch/>
        </p:blipFill>
        <p:spPr>
          <a:xfrm>
            <a:off x="5951875" y="1102712"/>
            <a:ext cx="3161475" cy="28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1004625" y="32400"/>
            <a:ext cx="3448500" cy="461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3170">
                <a:solidFill>
                  <a:schemeClr val="dk1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UNESCO</a:t>
            </a:r>
            <a:endParaRPr sz="3170">
              <a:solidFill>
                <a:schemeClr val="dk1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1134650" y="523188"/>
            <a:ext cx="378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Le fragilità scolastiche</a:t>
            </a:r>
            <a:endParaRPr sz="2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7725825" y="3421950"/>
            <a:ext cx="144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7955800" y="-222375"/>
            <a:ext cx="1767000" cy="16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it" sz="19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</a:br>
            <a:endParaRPr b="1" sz="19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74" name="Google Shape;74;p16" title="unesco.jpg"/>
          <p:cNvPicPr preferRelativeResize="0"/>
          <p:nvPr/>
        </p:nvPicPr>
        <p:blipFill rotWithShape="1">
          <a:blip r:embed="rId3">
            <a:alphaModFix/>
          </a:blip>
          <a:srcRect b="10041" l="14043" r="11303" t="19047"/>
          <a:stretch/>
        </p:blipFill>
        <p:spPr>
          <a:xfrm>
            <a:off x="6099000" y="651600"/>
            <a:ext cx="2860125" cy="42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263150" y="1052300"/>
            <a:ext cx="54987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 fragilità scolastiche sono difficoltà che alcuni studenti incontrano nel loro percorso di studio.</a:t>
            </a:r>
            <a:b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Possono riguardare: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apprendimento (lettura, scrittura, concentrazione)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emozioni (ansia, insicurezza)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relazioni con compagni e insegnanti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situazioni familiari difficili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Char char="●"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disabilità o bisogni educativi speciali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 scuola deve aiutare ogni studente con supporti adeguati, per garantire a tutti le stesse opportunità di apprendimento.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78300" y="762600"/>
            <a:ext cx="8841300" cy="4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Quadro Strategico (ONU)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L’ONU definisce la fragilità non come un limite del singolo, ma come un'interazione negativa con l'ambiente.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</a:pP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Convenzione CRPD: Obbliga gli Stati a garantire un sistema di istruzione inclusivo a tutti i livelli, eliminando le barriere fisiche e mentali.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</a:pP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Agenda 2030 (Obiettivo 4): Mira a sconfiggere la povertà educativa, garantendo che il background economico non sia un ostacolo all'apprendimento.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</a:pPr>
            <a:r>
              <a:rPr b="1" lang="it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Principio Chiave: "Accomodamento ragionevole" – modificare l'ambiente per accogliere ogni specificità.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75450" y="92275"/>
            <a:ext cx="899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it"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"L'Inclusione come Diritto, non come Concessione".</a:t>
            </a:r>
            <a:endParaRPr i="1" sz="18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ctrTitle"/>
          </p:nvPr>
        </p:nvSpPr>
        <p:spPr>
          <a:xfrm>
            <a:off x="2782500" y="75225"/>
            <a:ext cx="3220500" cy="861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>
                <a:latin typeface="Roboto Serif Black"/>
                <a:ea typeface="Roboto Serif Black"/>
                <a:cs typeface="Roboto Serif Black"/>
                <a:sym typeface="Roboto Serif Black"/>
              </a:rPr>
              <a:t>Criticità</a:t>
            </a:r>
            <a:endParaRPr>
              <a:latin typeface="Roboto Serif Black"/>
              <a:ea typeface="Roboto Serif Black"/>
              <a:cs typeface="Roboto Serif Black"/>
              <a:sym typeface="Roboto Serif Black"/>
            </a:endParaRPr>
          </a:p>
        </p:txBody>
      </p:sp>
      <p:sp>
        <p:nvSpPr>
          <p:cNvPr id="87" name="Google Shape;87;p18"/>
          <p:cNvSpPr txBox="1"/>
          <p:nvPr>
            <p:ph idx="1" type="subTitle"/>
          </p:nvPr>
        </p:nvSpPr>
        <p:spPr>
          <a:xfrm>
            <a:off x="194100" y="749300"/>
            <a:ext cx="8755800" cy="4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b="1" lang="it" sz="1629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 scuole si trovano spesso ad affrontare situazioni complesse in cui le risorse limitate e il numero elevato di studenti per classe rendono difficile offrire un supporto adeguato, soprattutto a coloro che presentano disabilità o vivono in condizioni di povertà. In questi contesti, gli insegnanti faticano a dedicare l’attenzione necessaria a ciascun alunno, rischiando di non rispondere pienamente ai bisogni educativi più fragili.</a:t>
            </a:r>
            <a:endParaRPr b="1" sz="1629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b="1" lang="it" sz="1629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questa difficoltà si aggiunge la carenza di figure specializzate, come insegnanti di sostegno o professionisti in grado di progettare e attuare interventi personalizzati realmente efficaci. Senza un supporto adeguato e competenze specifiche diventa complicato costruire percorsi educativi su misura che possano valorizzare le potenzialità di ogni studente.</a:t>
            </a:r>
            <a:endParaRPr b="1" sz="1629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b="1" lang="it" sz="1629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 conseguenza, garantire pari opportunità e una reale inclusione per tutti diventa una sfida ancora più grande. Le disuguaglianze tendono ad accentuarsi e il sistema scolastico rischia di non riuscire a offrire a ogni studente le stesse possibilità di crescita, apprendimento e partecipazione.</a:t>
            </a:r>
            <a:endParaRPr b="1" sz="1629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600"/>
              </a:spcAft>
              <a:buSzPts val="688"/>
              <a:buNone/>
            </a:pPr>
            <a:r>
              <a:t/>
            </a:r>
            <a:endParaRPr sz="175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/>
        </p:nvSpPr>
        <p:spPr>
          <a:xfrm>
            <a:off x="157500" y="1149825"/>
            <a:ext cx="8829000" cy="3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Per risolvere il problema delle fragilità scolastiche, noi abbiamo diverse soluzioni, e ora le elencheremo:</a:t>
            </a:r>
            <a:br>
              <a:rPr b="1" lang="it" sz="1933"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ci sono testi troppo complessi, dobbiamo farli diventare brevi.</a:t>
            </a:r>
            <a:br>
              <a:rPr b="1" lang="it" sz="1933"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paura delle verifiche: verifiche meno stressanti.</a:t>
            </a:r>
            <a:br>
              <a:rPr b="1" lang="it" sz="1933"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coinvolgere l’alunno con incontri più semplici e discorsi informali.</a:t>
            </a:r>
            <a:br>
              <a:rPr b="1" lang="it" sz="1933"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non solo studiare materie scolastiche, ma allenare il cervello.</a:t>
            </a:r>
            <a:br>
              <a:rPr b="1" lang="it" sz="1933"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Flipped classroom</a:t>
            </a:r>
            <a:endParaRPr b="1" sz="1933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- S</a:t>
            </a: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pazi per sfogarsi e non solo per studiare</a:t>
            </a:r>
            <a:endParaRPr b="1" sz="1933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933">
                <a:latin typeface="Comfortaa"/>
                <a:ea typeface="Comfortaa"/>
                <a:cs typeface="Comfortaa"/>
                <a:sym typeface="Comfortaa"/>
              </a:rPr>
              <a:t>Le fragilità scolastiche non sono difetti degli alunni, ma un segnale che il sistema deve cambiare per includere tutti</a:t>
            </a:r>
            <a:endParaRPr sz="2033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0" y="88025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400">
                <a:solidFill>
                  <a:srgbClr val="FF99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i="1" lang="it"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Innovare significa rendere l’apprendimento accessibile a tutti.</a:t>
            </a:r>
            <a:endParaRPr i="1" sz="24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882"/>
            </a:gs>
            <a:gs pos="100000">
              <a:srgbClr val="F58E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ctrTitle"/>
          </p:nvPr>
        </p:nvSpPr>
        <p:spPr>
          <a:xfrm>
            <a:off x="0" y="0"/>
            <a:ext cx="7625100" cy="632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6975"/>
              <a:buNone/>
            </a:pPr>
            <a:r>
              <a:rPr b="1" lang="it" sz="367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it" sz="4447">
                <a:latin typeface="Spectral ExtraBold"/>
                <a:ea typeface="Spectral ExtraBold"/>
                <a:cs typeface="Spectral ExtraBold"/>
                <a:sym typeface="Spectral ExtraBold"/>
              </a:rPr>
              <a:t>S</a:t>
            </a:r>
            <a:r>
              <a:rPr lang="it" sz="4447">
                <a:latin typeface="Spectral ExtraBold"/>
                <a:ea typeface="Spectral ExtraBold"/>
                <a:cs typeface="Spectral ExtraBold"/>
                <a:sym typeface="Spectral ExtraBold"/>
              </a:rPr>
              <a:t>oluzioni fragilità scolastiche</a:t>
            </a:r>
            <a:endParaRPr sz="4447"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0" y="452350"/>
            <a:ext cx="4450800" cy="44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Tecnologia “offline e sostenibile”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Non serve internet per innovare.</a:t>
            </a:r>
            <a:b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Esempi: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tablet con contenuti precaricati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video lezioni offline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Alimentazione: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pannelli solari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batterie condivise</a:t>
            </a:r>
            <a:endParaRPr b="1"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Ideale per:</a:t>
            </a:r>
            <a:b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it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zone senza connessione o elettricità stabile</a:t>
            </a:r>
            <a:r>
              <a:rPr b="1" lang="it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4686150" y="506500"/>
            <a:ext cx="4328100" cy="43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>
                <a:solidFill>
                  <a:schemeClr val="dk1"/>
                </a:solidFill>
              </a:rPr>
              <a:t> </a:t>
            </a:r>
            <a:r>
              <a:rPr b="1" lang="it" sz="1800">
                <a:solidFill>
                  <a:schemeClr val="dk1"/>
                </a:solidFill>
              </a:rPr>
              <a:t>I</a:t>
            </a:r>
            <a:r>
              <a:rPr b="1" lang="it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 un mondo scolastico sempre più digitale, non tutti gli studenti riescono a beneficiare di strumenti complessi e sempre connessi. Per questo, una tecnologia offline e sostenibile rappresenta un </a:t>
            </a:r>
            <a:r>
              <a:rPr b="1" lang="it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semplice, accessibile e sempre disponibile, anche senza internet.</a:t>
            </a:r>
            <a:endParaRPr b="1"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Questi strumenti aiutano a ridurre le distrazioni, migliorare la concentrazione e adattare lo studio ai bisogni di ciascuno, soprattutto per chi ha difficoltà di apprendimento. Allo stesso tempo, promuovono un uso più responsabile della tecnologia, riducendo consumi, costi e disuguaglianze.</a:t>
            </a:r>
            <a:endParaRPr b="1"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L’originalità di questa proposta sta nel cambiare prospettiva: non puntare su tecnologie sempre più complesse, ma su soluzioni essenziali, inclusive e sostenibili.</a:t>
            </a:r>
            <a:endParaRPr b="1"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ctrTitle"/>
          </p:nvPr>
        </p:nvSpPr>
        <p:spPr>
          <a:xfrm>
            <a:off x="1153150" y="1977550"/>
            <a:ext cx="6681900" cy="1080600"/>
          </a:xfrm>
          <a:prstGeom prst="rect">
            <a:avLst/>
          </a:prstGeom>
          <a:effectLst>
            <a:outerShdw blurRad="57150" rotWithShape="0" algn="bl" dir="9000000" dist="114300">
              <a:srgbClr val="00FFF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6200">
                <a:solidFill>
                  <a:srgbClr val="00FFFF"/>
                </a:solidFill>
                <a:latin typeface="Lobster"/>
                <a:ea typeface="Lobster"/>
                <a:cs typeface="Lobster"/>
                <a:sym typeface="Lobster"/>
              </a:rPr>
              <a:t>L'impatto tecnologico</a:t>
            </a:r>
            <a:endParaRPr i="1" sz="6200">
              <a:solidFill>
                <a:srgbClr val="00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21" title="download.jpg"/>
          <p:cNvPicPr preferRelativeResize="0"/>
          <p:nvPr/>
        </p:nvPicPr>
        <p:blipFill rotWithShape="1">
          <a:blip r:embed="rId4">
            <a:alphaModFix/>
          </a:blip>
          <a:srcRect b="-5390" l="212390" r="-212390" t="5390"/>
          <a:stretch/>
        </p:blipFill>
        <p:spPr>
          <a:xfrm>
            <a:off x="152400" y="2961225"/>
            <a:ext cx="2038937" cy="202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21"/>
          <p:cNvCxnSpPr/>
          <p:nvPr/>
        </p:nvCxnSpPr>
        <p:spPr>
          <a:xfrm>
            <a:off x="11193575" y="955900"/>
            <a:ext cx="1127400" cy="112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