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Lobster"/>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24" Type="http://schemas.openxmlformats.org/officeDocument/2006/relationships/font" Target="fonts/Lobster-regular.fntdata"/><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d2a20b1a99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d2a20b1a9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d2872fcab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d2872fcab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d10e89e08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d10e89e08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d2872fcab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d2872fcab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d10e89e081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d10e89e081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dc8d3a78ed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dc8d3a78ed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da1c67e6ab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da1c67e6ab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d0cd9a54c9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d0cd9a54c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d0cd9a54c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d0cd9a54c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d154921d1d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d154921d1d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d2872fcab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d2872fcab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d2872fca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d2872fca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d2872fcab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d2872fcab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pexels.com/it-it/foto/scale-ragazza-seduto-bambini-5621884/" TargetMode="External"/><Relationship Id="rId4" Type="http://schemas.openxmlformats.org/officeDocument/2006/relationships/hyperlink" Target="https://www.pexels.com/it-it/foto/foto-di-cartelli-e-vernice-spary-5926357/" TargetMode="External"/><Relationship Id="rId10" Type="http://schemas.openxmlformats.org/officeDocument/2006/relationships/hyperlink" Target="https://www.pexels.com/it-it/foto/citta-auto-persona-acqua-26202094/" TargetMode="External"/><Relationship Id="rId9" Type="http://schemas.openxmlformats.org/officeDocument/2006/relationships/hyperlink" Target="https://www.pexels.com/it-it/foto/strada-rotto-spazzatura-turchia-15823390/" TargetMode="External"/><Relationship Id="rId5" Type="http://schemas.openxmlformats.org/officeDocument/2006/relationships/hyperlink" Target="https://www.pexels.com/it-it/foto/uomo-etnico-nel-villaggio-contro-vecchie-capanne-4384289/" TargetMode="External"/><Relationship Id="rId6" Type="http://schemas.openxmlformats.org/officeDocument/2006/relationships/hyperlink" Target="https://www.pexels.com/it-it/foto/uomo-in-canotta-marrone-che-si-siede-sulla-sedia-a-rotelle-7698276/" TargetMode="External"/><Relationship Id="rId7" Type="http://schemas.openxmlformats.org/officeDocument/2006/relationships/hyperlink" Target="https://www.pexels.com/it-it/foto/lavorando-seduto-tavoletta-digitale-progetto-6279781/" TargetMode="External"/><Relationship Id="rId8" Type="http://schemas.openxmlformats.org/officeDocument/2006/relationships/hyperlink" Target="https://www.ilsole24ore.com/art/in-calo-investimenti-venture-capital-start-up-fondate-donne-AGtff5RC?refresh_c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329900"/>
            <a:ext cx="8593200" cy="743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it" sz="2300">
                <a:solidFill>
                  <a:srgbClr val="FFFF00"/>
                </a:solidFill>
              </a:rPr>
              <a:t>L’ISTRUZIONE CHE CAMBIA: SFIDE E SOLUZIONI</a:t>
            </a:r>
            <a:endParaRPr b="1" sz="2300">
              <a:solidFill>
                <a:srgbClr val="FFFF00"/>
              </a:solidFill>
            </a:endParaRPr>
          </a:p>
          <a:p>
            <a:pPr indent="0" lvl="0" marL="0" rtl="0" algn="ctr">
              <a:spcBef>
                <a:spcPts val="1000"/>
              </a:spcBef>
              <a:spcAft>
                <a:spcPts val="0"/>
              </a:spcAft>
              <a:buNone/>
            </a:pPr>
            <a:r>
              <a:rPr b="1" i="1" lang="it" sz="1200">
                <a:solidFill>
                  <a:srgbClr val="FFFF00"/>
                </a:solidFill>
              </a:rPr>
              <a:t>CONSULTAZIONE SULL’INIZIATIVA RIGUARDANTE IL DIRITTO ALL’ISTRUZIONE IN EVOLUZIONE</a:t>
            </a:r>
            <a:r>
              <a:rPr b="1" lang="it" sz="1200">
                <a:solidFill>
                  <a:srgbClr val="CC0000"/>
                </a:solidFill>
              </a:rPr>
              <a:t> </a:t>
            </a:r>
            <a:endParaRPr b="1" sz="1200">
              <a:solidFill>
                <a:srgbClr val="CC0000"/>
              </a:solidFill>
            </a:endParaRPr>
          </a:p>
        </p:txBody>
      </p:sp>
      <p:sp>
        <p:nvSpPr>
          <p:cNvPr id="55" name="Google Shape;55;p13"/>
          <p:cNvSpPr txBox="1"/>
          <p:nvPr/>
        </p:nvSpPr>
        <p:spPr>
          <a:xfrm>
            <a:off x="311700" y="1337300"/>
            <a:ext cx="8520600" cy="1234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it" sz="1300">
                <a:solidFill>
                  <a:srgbClr val="FFFFFF"/>
                </a:solidFill>
              </a:rPr>
              <a:t>I.C. FRATTAMAGGIORE 3 - G. GENOINO -  CLASSE 3 I</a:t>
            </a:r>
            <a:endParaRPr sz="1300">
              <a:solidFill>
                <a:srgbClr val="FFFFFF"/>
              </a:solidFill>
            </a:endParaRPr>
          </a:p>
          <a:p>
            <a:pPr indent="0" lvl="0" marL="0" rtl="0" algn="l">
              <a:lnSpc>
                <a:spcPct val="115000"/>
              </a:lnSpc>
              <a:spcBef>
                <a:spcPts val="1200"/>
              </a:spcBef>
              <a:spcAft>
                <a:spcPts val="0"/>
              </a:spcAft>
              <a:buNone/>
            </a:pPr>
            <a:r>
              <a:rPr lang="it" sz="1300">
                <a:solidFill>
                  <a:srgbClr val="FFFFFF"/>
                </a:solidFill>
              </a:rPr>
              <a:t>DIRIGENTE:	DOTT.SSA ANGELA CECERE</a:t>
            </a:r>
            <a:endParaRPr sz="1300">
              <a:solidFill>
                <a:srgbClr val="FFFFFF"/>
              </a:solidFill>
            </a:endParaRPr>
          </a:p>
          <a:p>
            <a:pPr indent="0" lvl="0" marL="0" rtl="0" algn="l">
              <a:lnSpc>
                <a:spcPct val="115000"/>
              </a:lnSpc>
              <a:spcBef>
                <a:spcPts val="1200"/>
              </a:spcBef>
              <a:spcAft>
                <a:spcPts val="1200"/>
              </a:spcAft>
              <a:buNone/>
            </a:pPr>
            <a:r>
              <a:rPr lang="it" sz="1300">
                <a:solidFill>
                  <a:srgbClr val="FFFFFF"/>
                </a:solidFill>
              </a:rPr>
              <a:t>DOCENTI:		MARIA MASCOLO - GUIDO RUSSO -  MARIAROSARIA QUARANTA</a:t>
            </a:r>
            <a:endParaRPr sz="1300">
              <a:solidFill>
                <a:srgbClr val="FFFFFF"/>
              </a:solidFill>
            </a:endParaRPr>
          </a:p>
        </p:txBody>
      </p:sp>
      <p:pic>
        <p:nvPicPr>
          <p:cNvPr id="56" name="Google Shape;56;p13" title="pexels-gustavo-fring-5621884 (1).jpg"/>
          <p:cNvPicPr preferRelativeResize="0"/>
          <p:nvPr/>
        </p:nvPicPr>
        <p:blipFill>
          <a:blip r:embed="rId3">
            <a:alphaModFix/>
          </a:blip>
          <a:stretch>
            <a:fillRect/>
          </a:stretch>
        </p:blipFill>
        <p:spPr>
          <a:xfrm>
            <a:off x="4654475" y="2571750"/>
            <a:ext cx="4489523" cy="2626625"/>
          </a:xfrm>
          <a:prstGeom prst="rect">
            <a:avLst/>
          </a:prstGeom>
          <a:noFill/>
          <a:ln>
            <a:noFill/>
          </a:ln>
        </p:spPr>
      </p:pic>
      <p:pic>
        <p:nvPicPr>
          <p:cNvPr id="57" name="Google Shape;57;p13" title="pexels-sora-shimazaki-5926357.jpg"/>
          <p:cNvPicPr preferRelativeResize="0"/>
          <p:nvPr/>
        </p:nvPicPr>
        <p:blipFill rotWithShape="1">
          <a:blip r:embed="rId4">
            <a:alphaModFix/>
          </a:blip>
          <a:srcRect b="29117" l="0" r="0" t="14716"/>
          <a:stretch/>
        </p:blipFill>
        <p:spPr>
          <a:xfrm>
            <a:off x="0" y="2571799"/>
            <a:ext cx="4654476" cy="26266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idx="1" type="body"/>
          </p:nvPr>
        </p:nvSpPr>
        <p:spPr>
          <a:xfrm>
            <a:off x="311700" y="445025"/>
            <a:ext cx="8520600" cy="4123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it" sz="1300">
                <a:solidFill>
                  <a:srgbClr val="CC0000"/>
                </a:solidFill>
              </a:rPr>
              <a:t>SECONDO PROBLEMA: Divario digitale di genere (gender digital divide)</a:t>
            </a:r>
            <a:endParaRPr sz="1300">
              <a:solidFill>
                <a:srgbClr val="CC0000"/>
              </a:solidFill>
            </a:endParaRPr>
          </a:p>
          <a:p>
            <a:pPr indent="0" lvl="0" marL="0" rtl="0" algn="l">
              <a:spcBef>
                <a:spcPts val="0"/>
              </a:spcBef>
              <a:spcAft>
                <a:spcPts val="0"/>
              </a:spcAft>
              <a:buNone/>
            </a:pPr>
            <a:r>
              <a:rPr lang="it" sz="1300">
                <a:solidFill>
                  <a:schemeClr val="dk1"/>
                </a:solidFill>
              </a:rPr>
              <a:t>Innanzitutto, una delle conseguenze del divario digitale di genere è che, poiché l’ IA impara dai dati che noi le forniamo, un mondo tech senza le donne produce algoritmi che amplificano il sessismo: se per esempio chiediamo all’intelligenza artificiale di produrre un’immagine di un architetto, produrrà sicuramente l’immagine di un architetto uomo, quando esistono anche architetti donne. La produzione, inoltre, di app, software e prodotti digitali da parte di team di soli uomini o con maggioranza di uomini risponde in modo adeguato solo alle esigenze di meno della metà della popolazione mondiale.</a:t>
            </a:r>
            <a:endParaRPr sz="1300">
              <a:solidFill>
                <a:schemeClr val="dk1"/>
              </a:solidFill>
            </a:endParaRPr>
          </a:p>
          <a:p>
            <a:pPr indent="0" lvl="0" marL="0" rtl="0" algn="l">
              <a:lnSpc>
                <a:spcPct val="100000"/>
              </a:lnSpc>
              <a:spcBef>
                <a:spcPts val="1200"/>
              </a:spcBef>
              <a:spcAft>
                <a:spcPts val="0"/>
              </a:spcAft>
              <a:buNone/>
            </a:pPr>
            <a:r>
              <a:rPr lang="it" sz="1300">
                <a:solidFill>
                  <a:srgbClr val="CC0000"/>
                </a:solidFill>
              </a:rPr>
              <a:t>Proposta</a:t>
            </a:r>
            <a:endParaRPr sz="1300">
              <a:solidFill>
                <a:srgbClr val="CC0000"/>
              </a:solidFill>
            </a:endParaRPr>
          </a:p>
          <a:p>
            <a:pPr indent="0" lvl="0" marL="0" rtl="0" algn="l">
              <a:spcBef>
                <a:spcPts val="0"/>
              </a:spcBef>
              <a:spcAft>
                <a:spcPts val="1200"/>
              </a:spcAft>
              <a:buNone/>
            </a:pPr>
            <a:r>
              <a:rPr lang="it" sz="1300">
                <a:solidFill>
                  <a:schemeClr val="dk1"/>
                </a:solidFill>
              </a:rPr>
              <a:t>Secondo noi, per limitare la disparità di genere nel campo informatico, è necessario garantire che ogni team di lavoro sia formato da 50% uomini e 50% donne. Inoltre gli Stati dovrebbero creare incentivi fiscali e fondi garantiti per supportare startup tecnologiche a guida femminile. Se al momento solo il 3% dei finanziamenti va alle donne (Fonte: Crunchbase), una soluzione potrebbe essere creare canali di finanziamento che premino la diversità di genere nei team di sviluppo.</a:t>
            </a:r>
            <a:endParaRPr sz="13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151125"/>
            <a:ext cx="5546700" cy="441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it" sz="1820">
                <a:solidFill>
                  <a:srgbClr val="CC0000"/>
                </a:solidFill>
              </a:rPr>
              <a:t>TEMA 3 - </a:t>
            </a:r>
            <a:r>
              <a:rPr lang="it" sz="1820">
                <a:solidFill>
                  <a:srgbClr val="CC0000"/>
                </a:solidFill>
              </a:rPr>
              <a:t>CAMBIAMENTI CLIMATICI</a:t>
            </a:r>
            <a:endParaRPr sz="1920">
              <a:solidFill>
                <a:srgbClr val="CC0000"/>
              </a:solidFill>
            </a:endParaRPr>
          </a:p>
        </p:txBody>
      </p:sp>
      <p:sp>
        <p:nvSpPr>
          <p:cNvPr id="133" name="Google Shape;133;p23"/>
          <p:cNvSpPr txBox="1"/>
          <p:nvPr>
            <p:ph idx="1" type="body"/>
          </p:nvPr>
        </p:nvSpPr>
        <p:spPr>
          <a:xfrm>
            <a:off x="311700" y="592125"/>
            <a:ext cx="5546700" cy="3179400"/>
          </a:xfrm>
          <a:prstGeom prst="rect">
            <a:avLst/>
          </a:prstGeom>
          <a:noFill/>
        </p:spPr>
        <p:txBody>
          <a:bodyPr anchorCtr="0" anchor="t" bIns="91425" lIns="91425" spcFirstLastPara="1" rIns="91425" wrap="square" tIns="91425">
            <a:noAutofit/>
          </a:bodyPr>
          <a:lstStyle/>
          <a:p>
            <a:pPr indent="0" lvl="0" marL="0" marR="0" rtl="0" algn="l">
              <a:lnSpc>
                <a:spcPct val="95000"/>
              </a:lnSpc>
              <a:spcBef>
                <a:spcPts val="0"/>
              </a:spcBef>
              <a:spcAft>
                <a:spcPts val="0"/>
              </a:spcAft>
              <a:buSzPts val="275"/>
              <a:buNone/>
            </a:pPr>
            <a:r>
              <a:rPr lang="it" sz="1300">
                <a:solidFill>
                  <a:srgbClr val="000000"/>
                </a:solidFill>
              </a:rPr>
              <a:t>Il cambiamento climatico sta letteralmente "rubando" tempo all'apprendimento, specialmente nei paesi a basso reddito.</a:t>
            </a:r>
            <a:endParaRPr sz="1300">
              <a:solidFill>
                <a:srgbClr val="000000"/>
              </a:solidFill>
            </a:endParaRPr>
          </a:p>
          <a:p>
            <a:pPr indent="0" lvl="0" marL="0" marR="0" rtl="0" algn="l">
              <a:lnSpc>
                <a:spcPct val="95000"/>
              </a:lnSpc>
              <a:spcBef>
                <a:spcPts val="1200"/>
              </a:spcBef>
              <a:spcAft>
                <a:spcPts val="0"/>
              </a:spcAft>
              <a:buSzPts val="275"/>
              <a:buNone/>
            </a:pPr>
            <a:r>
              <a:rPr lang="it" sz="1300">
                <a:solidFill>
                  <a:srgbClr val="000000"/>
                </a:solidFill>
              </a:rPr>
              <a:t>Un recente </a:t>
            </a:r>
            <a:r>
              <a:rPr lang="it" sz="1300">
                <a:solidFill>
                  <a:srgbClr val="000000"/>
                </a:solidFill>
              </a:rPr>
              <a:t>rapporto</a:t>
            </a:r>
            <a:r>
              <a:rPr lang="it" sz="1300">
                <a:solidFill>
                  <a:srgbClr val="000000"/>
                </a:solidFill>
              </a:rPr>
              <a:t> Unesco indica che entro il 2030 i, il riscaldamento globale potrebbe raggiungere +1,5 °C., altri dati dicono che nel 2018, 17,2 milioni di persone hanno dovuto abbandonare le proprie case a causa di disastri naturali, come alluvioni o terremoti. Entro il 2020, questo numero è salito a 30,7 milioni a causa di eventi meteorologici estremi…</a:t>
            </a:r>
            <a:endParaRPr sz="1300">
              <a:solidFill>
                <a:srgbClr val="000000"/>
              </a:solidFill>
            </a:endParaRPr>
          </a:p>
          <a:p>
            <a:pPr indent="0" lvl="0" marL="457200" rtl="0" algn="l">
              <a:lnSpc>
                <a:spcPct val="95000"/>
              </a:lnSpc>
              <a:spcBef>
                <a:spcPts val="1200"/>
              </a:spcBef>
              <a:spcAft>
                <a:spcPts val="0"/>
              </a:spcAft>
              <a:buSzPts val="275"/>
              <a:buNone/>
            </a:pPr>
            <a:r>
              <a:t/>
            </a:r>
            <a:endParaRPr sz="100">
              <a:solidFill>
                <a:schemeClr val="dk1"/>
              </a:solidFill>
            </a:endParaRPr>
          </a:p>
          <a:p>
            <a:pPr indent="0" lvl="0" marL="0" rtl="0" algn="l">
              <a:lnSpc>
                <a:spcPct val="95000"/>
              </a:lnSpc>
              <a:spcBef>
                <a:spcPts val="1200"/>
              </a:spcBef>
              <a:spcAft>
                <a:spcPts val="1200"/>
              </a:spcAft>
              <a:buSzPts val="275"/>
              <a:buNone/>
            </a:pPr>
            <a:r>
              <a:t/>
            </a:r>
            <a:endParaRPr sz="100"/>
          </a:p>
        </p:txBody>
      </p:sp>
      <p:pic>
        <p:nvPicPr>
          <p:cNvPr id="134" name="Google Shape;134;p23" title="pexels-dibakar-roy-2432543-26202094.jpg"/>
          <p:cNvPicPr preferRelativeResize="0"/>
          <p:nvPr/>
        </p:nvPicPr>
        <p:blipFill>
          <a:blip r:embed="rId3">
            <a:alphaModFix/>
          </a:blip>
          <a:stretch>
            <a:fillRect/>
          </a:stretch>
        </p:blipFill>
        <p:spPr>
          <a:xfrm>
            <a:off x="6018025" y="592125"/>
            <a:ext cx="2661053" cy="1773599"/>
          </a:xfrm>
          <a:prstGeom prst="rect">
            <a:avLst/>
          </a:prstGeom>
          <a:noFill/>
          <a:ln>
            <a:noFill/>
          </a:ln>
        </p:spPr>
      </p:pic>
      <p:pic>
        <p:nvPicPr>
          <p:cNvPr id="135" name="Google Shape;135;p23" title="pexels-doruk-aksel-anil-477355556-15823390.jpg"/>
          <p:cNvPicPr preferRelativeResize="0"/>
          <p:nvPr/>
        </p:nvPicPr>
        <p:blipFill>
          <a:blip r:embed="rId4">
            <a:alphaModFix/>
          </a:blip>
          <a:stretch>
            <a:fillRect/>
          </a:stretch>
        </p:blipFill>
        <p:spPr>
          <a:xfrm>
            <a:off x="311700" y="2365725"/>
            <a:ext cx="3195151" cy="20686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idx="1" type="body"/>
          </p:nvPr>
        </p:nvSpPr>
        <p:spPr>
          <a:xfrm>
            <a:off x="311700" y="445025"/>
            <a:ext cx="8520600" cy="4123800"/>
          </a:xfrm>
          <a:prstGeom prst="rect">
            <a:avLst/>
          </a:prstGeom>
        </p:spPr>
        <p:txBody>
          <a:bodyPr anchorCtr="0" anchor="t" bIns="91425" lIns="91425" spcFirstLastPara="1" rIns="91425" wrap="square" tIns="91425">
            <a:normAutofit lnSpcReduction="20000"/>
          </a:bodyPr>
          <a:lstStyle/>
          <a:p>
            <a:pPr indent="0" lvl="0" marL="0" rtl="0" algn="l">
              <a:lnSpc>
                <a:spcPct val="95000"/>
              </a:lnSpc>
              <a:spcBef>
                <a:spcPts val="0"/>
              </a:spcBef>
              <a:spcAft>
                <a:spcPts val="0"/>
              </a:spcAft>
              <a:buClr>
                <a:schemeClr val="dk1"/>
              </a:buClr>
              <a:buSzPts val="275"/>
              <a:buFont typeface="Arial"/>
              <a:buNone/>
            </a:pPr>
            <a:r>
              <a:rPr lang="it" sz="1500">
                <a:solidFill>
                  <a:srgbClr val="000000"/>
                </a:solidFill>
              </a:rPr>
              <a:t>…</a:t>
            </a:r>
            <a:endParaRPr sz="1500">
              <a:solidFill>
                <a:srgbClr val="000000"/>
              </a:solidFill>
            </a:endParaRPr>
          </a:p>
          <a:p>
            <a:pPr indent="0" lvl="0" marL="0" rtl="0" algn="l">
              <a:lnSpc>
                <a:spcPct val="95000"/>
              </a:lnSpc>
              <a:spcBef>
                <a:spcPts val="1200"/>
              </a:spcBef>
              <a:spcAft>
                <a:spcPts val="0"/>
              </a:spcAft>
              <a:buClr>
                <a:schemeClr val="dk1"/>
              </a:buClr>
              <a:buSzPts val="275"/>
              <a:buFont typeface="Arial"/>
              <a:buNone/>
            </a:pPr>
            <a:r>
              <a:rPr lang="it" sz="1300">
                <a:solidFill>
                  <a:srgbClr val="000000"/>
                </a:solidFill>
              </a:rPr>
              <a:t>I principali problemi che impediscono a molti ragazzi di studiare sono:</a:t>
            </a:r>
            <a:endParaRPr sz="1300">
              <a:solidFill>
                <a:srgbClr val="000000"/>
              </a:solidFill>
            </a:endParaRPr>
          </a:p>
          <a:p>
            <a:pPr indent="0" lvl="0" marL="0" rtl="0" algn="l">
              <a:lnSpc>
                <a:spcPct val="95000"/>
              </a:lnSpc>
              <a:spcBef>
                <a:spcPts val="1200"/>
              </a:spcBef>
              <a:spcAft>
                <a:spcPts val="0"/>
              </a:spcAft>
              <a:buClr>
                <a:schemeClr val="dk1"/>
              </a:buClr>
              <a:buSzPts val="275"/>
              <a:buFont typeface="Arial"/>
              <a:buNone/>
            </a:pPr>
            <a:r>
              <a:rPr b="1" lang="it" sz="1300">
                <a:solidFill>
                  <a:srgbClr val="000000"/>
                </a:solidFill>
              </a:rPr>
              <a:t>Ondate di calore: </a:t>
            </a:r>
            <a:r>
              <a:rPr lang="it" sz="1300">
                <a:solidFill>
                  <a:srgbClr val="000000"/>
                </a:solidFill>
              </a:rPr>
              <a:t>Molte scuole,specialmente quelle più vecchie,non sono dotate di condizionatori.Quando le temperature superano i 35/40 gradi,l’ambiente diventa dannoso per la salute. </a:t>
            </a:r>
            <a:endParaRPr sz="1300">
              <a:solidFill>
                <a:srgbClr val="000000"/>
              </a:solidFill>
            </a:endParaRPr>
          </a:p>
          <a:p>
            <a:pPr indent="0" lvl="0" marL="0" rtl="0" algn="l">
              <a:lnSpc>
                <a:spcPct val="95000"/>
              </a:lnSpc>
              <a:spcBef>
                <a:spcPts val="1200"/>
              </a:spcBef>
              <a:spcAft>
                <a:spcPts val="0"/>
              </a:spcAft>
              <a:buClr>
                <a:schemeClr val="dk1"/>
              </a:buClr>
              <a:buSzPts val="275"/>
              <a:buFont typeface="Arial"/>
              <a:buNone/>
            </a:pPr>
            <a:r>
              <a:rPr b="1" lang="it" sz="1300">
                <a:solidFill>
                  <a:srgbClr val="000000"/>
                </a:solidFill>
              </a:rPr>
              <a:t>Alluvioni e inondazioni:</a:t>
            </a:r>
            <a:r>
              <a:rPr lang="it" sz="1300">
                <a:solidFill>
                  <a:srgbClr val="000000"/>
                </a:solidFill>
              </a:rPr>
              <a:t> L’aumento di piogge in periodi brevissimi può allagare le strade rendendo i trasporti impossibili o addirittura sommergere i piani terra degli istituti.</a:t>
            </a:r>
            <a:endParaRPr sz="1300">
              <a:solidFill>
                <a:srgbClr val="000000"/>
              </a:solidFill>
            </a:endParaRPr>
          </a:p>
          <a:p>
            <a:pPr indent="0" lvl="0" marL="0" rtl="0" algn="l">
              <a:lnSpc>
                <a:spcPct val="95000"/>
              </a:lnSpc>
              <a:spcBef>
                <a:spcPts val="1200"/>
              </a:spcBef>
              <a:spcAft>
                <a:spcPts val="0"/>
              </a:spcAft>
              <a:buClr>
                <a:schemeClr val="dk1"/>
              </a:buClr>
              <a:buSzPts val="275"/>
              <a:buFont typeface="Arial"/>
              <a:buNone/>
            </a:pPr>
            <a:r>
              <a:rPr b="1" lang="it" sz="1300">
                <a:solidFill>
                  <a:srgbClr val="000000"/>
                </a:solidFill>
              </a:rPr>
              <a:t>Tempeste e venti forti</a:t>
            </a:r>
            <a:r>
              <a:rPr lang="it" sz="1300">
                <a:solidFill>
                  <a:srgbClr val="000000"/>
                </a:solidFill>
              </a:rPr>
              <a:t>: L’intensificazione di uragani o tempeste può causare danni strutturali oppure cadute di alberi e linee elettriche nelle vicinanze delle scuole.</a:t>
            </a:r>
            <a:endParaRPr sz="1300">
              <a:solidFill>
                <a:srgbClr val="000000"/>
              </a:solidFill>
            </a:endParaRPr>
          </a:p>
          <a:p>
            <a:pPr indent="0" lvl="0" marL="0" rtl="0" algn="l">
              <a:lnSpc>
                <a:spcPct val="95000"/>
              </a:lnSpc>
              <a:spcBef>
                <a:spcPts val="1200"/>
              </a:spcBef>
              <a:spcAft>
                <a:spcPts val="0"/>
              </a:spcAft>
              <a:buClr>
                <a:schemeClr val="dk1"/>
              </a:buClr>
              <a:buSzPts val="275"/>
              <a:buFont typeface="Arial"/>
              <a:buNone/>
            </a:pPr>
            <a:r>
              <a:rPr lang="it" sz="1300">
                <a:solidFill>
                  <a:srgbClr val="990000"/>
                </a:solidFill>
              </a:rPr>
              <a:t>COME RISOLVERE QUESTI PROBLEMI:</a:t>
            </a:r>
            <a:endParaRPr sz="1300">
              <a:solidFill>
                <a:srgbClr val="990000"/>
              </a:solidFill>
            </a:endParaRPr>
          </a:p>
          <a:p>
            <a:pPr indent="0" lvl="0" marL="0" rtl="0" algn="l">
              <a:lnSpc>
                <a:spcPct val="95000"/>
              </a:lnSpc>
              <a:spcBef>
                <a:spcPts val="1200"/>
              </a:spcBef>
              <a:spcAft>
                <a:spcPts val="0"/>
              </a:spcAft>
              <a:buClr>
                <a:schemeClr val="dk1"/>
              </a:buClr>
              <a:buSzPts val="275"/>
              <a:buFont typeface="Arial"/>
              <a:buNone/>
            </a:pPr>
            <a:r>
              <a:rPr b="1" lang="it" sz="1300">
                <a:solidFill>
                  <a:srgbClr val="000000"/>
                </a:solidFill>
              </a:rPr>
              <a:t>Infrastrutture resilienti:</a:t>
            </a:r>
            <a:r>
              <a:rPr lang="it" sz="1300">
                <a:solidFill>
                  <a:srgbClr val="000000"/>
                </a:solidFill>
              </a:rPr>
              <a:t> dobbiamo costruire scuole capaci di resistere a inondazioni e uragani. La resilienza non riguarda solo l'aumento della resistenza strutturale; richiede un'analisi approfondita dei rischi climatici integrata direttamente nel progetto architettonico.. </a:t>
            </a:r>
            <a:endParaRPr sz="1300">
              <a:solidFill>
                <a:srgbClr val="000000"/>
              </a:solidFill>
            </a:endParaRPr>
          </a:p>
          <a:p>
            <a:pPr indent="0" lvl="0" marL="0" rtl="0" algn="l">
              <a:lnSpc>
                <a:spcPct val="95000"/>
              </a:lnSpc>
              <a:spcBef>
                <a:spcPts val="1200"/>
              </a:spcBef>
              <a:spcAft>
                <a:spcPts val="0"/>
              </a:spcAft>
              <a:buClr>
                <a:schemeClr val="dk1"/>
              </a:buClr>
              <a:buSzPts val="275"/>
              <a:buFont typeface="Arial"/>
              <a:buNone/>
            </a:pPr>
            <a:r>
              <a:rPr b="1" lang="it" sz="1300">
                <a:solidFill>
                  <a:srgbClr val="000000"/>
                </a:solidFill>
              </a:rPr>
              <a:t>Efficienza termica:</a:t>
            </a:r>
            <a:r>
              <a:rPr lang="it" sz="1300">
                <a:solidFill>
                  <a:srgbClr val="000000"/>
                </a:solidFill>
              </a:rPr>
              <a:t> dobbiamo installare sistemi di ventilazione passiva e tetti bianchi o verdi per ridurre le temperature interne senza l'uso eccessivo di aria condizionata.</a:t>
            </a:r>
            <a:endParaRPr sz="1300">
              <a:solidFill>
                <a:srgbClr val="000000"/>
              </a:solidFill>
            </a:endParaRPr>
          </a:p>
          <a:p>
            <a:pPr indent="0" lvl="0" marL="0" rtl="0" algn="l">
              <a:lnSpc>
                <a:spcPct val="95000"/>
              </a:lnSpc>
              <a:spcBef>
                <a:spcPts val="1200"/>
              </a:spcBef>
              <a:spcAft>
                <a:spcPts val="1200"/>
              </a:spcAft>
              <a:buNone/>
            </a:pPr>
            <a:r>
              <a:rPr b="1" lang="it" sz="1300">
                <a:solidFill>
                  <a:srgbClr val="000000"/>
                </a:solidFill>
              </a:rPr>
              <a:t>Scuole come hub di emergenza:</a:t>
            </a:r>
            <a:r>
              <a:rPr lang="it" sz="1300">
                <a:solidFill>
                  <a:srgbClr val="000000"/>
                </a:solidFill>
              </a:rPr>
              <a:t> dobbiamo progettare le scuole affinché possano servire da rifugi sicuri per la comunità durante i disastri climatici</a:t>
            </a:r>
            <a:endParaRPr sz="22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405500" y="36685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it" sz="1820">
                <a:solidFill>
                  <a:srgbClr val="CC0000"/>
                </a:solidFill>
              </a:rPr>
              <a:t>CREDITS</a:t>
            </a:r>
            <a:endParaRPr sz="1820">
              <a:solidFill>
                <a:srgbClr val="CC0000"/>
              </a:solidFill>
            </a:endParaRPr>
          </a:p>
        </p:txBody>
      </p:sp>
      <p:sp>
        <p:nvSpPr>
          <p:cNvPr id="146" name="Google Shape;146;p25"/>
          <p:cNvSpPr txBox="1"/>
          <p:nvPr>
            <p:ph idx="1" type="body"/>
          </p:nvPr>
        </p:nvSpPr>
        <p:spPr>
          <a:xfrm>
            <a:off x="311700" y="871925"/>
            <a:ext cx="8520600" cy="3982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sz="1300">
                <a:solidFill>
                  <a:srgbClr val="CC0000"/>
                </a:solidFill>
              </a:rPr>
              <a:t>COPERTINA</a:t>
            </a:r>
            <a:endParaRPr sz="1300">
              <a:solidFill>
                <a:srgbClr val="CC0000"/>
              </a:solidFill>
            </a:endParaRPr>
          </a:p>
          <a:p>
            <a:pPr indent="0" lvl="0" marL="0" rtl="0" algn="l">
              <a:lnSpc>
                <a:spcPct val="100000"/>
              </a:lnSpc>
              <a:spcBef>
                <a:spcPts val="0"/>
              </a:spcBef>
              <a:spcAft>
                <a:spcPts val="0"/>
              </a:spcAft>
              <a:buClr>
                <a:schemeClr val="dk1"/>
              </a:buClr>
              <a:buSzPts val="1100"/>
              <a:buFont typeface="Arial"/>
              <a:buNone/>
            </a:pPr>
            <a:r>
              <a:rPr lang="it" sz="1300">
                <a:solidFill>
                  <a:schemeClr val="dk1"/>
                </a:solidFill>
                <a:latin typeface="Roboto"/>
                <a:ea typeface="Roboto"/>
                <a:cs typeface="Roboto"/>
                <a:sym typeface="Roboto"/>
              </a:rPr>
              <a:t>Foto di Gustavo Fring: </a:t>
            </a:r>
            <a:r>
              <a:rPr lang="it" sz="1300" u="sng">
                <a:solidFill>
                  <a:schemeClr val="hlink"/>
                </a:solidFill>
                <a:latin typeface="Roboto"/>
                <a:ea typeface="Roboto"/>
                <a:cs typeface="Roboto"/>
                <a:sym typeface="Roboto"/>
                <a:hlinkClick r:id="rId3"/>
              </a:rPr>
              <a:t>https://www.pexels.com/it-it/foto/scale-ragazza-seduto-bambini-5621884/</a:t>
            </a:r>
            <a:endParaRPr sz="13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it" sz="1300">
                <a:solidFill>
                  <a:schemeClr val="dk1"/>
                </a:solidFill>
                <a:latin typeface="Roboto"/>
                <a:ea typeface="Roboto"/>
                <a:cs typeface="Roboto"/>
                <a:sym typeface="Roboto"/>
              </a:rPr>
              <a:t>Foto di Sora Shimazaki: </a:t>
            </a:r>
            <a:r>
              <a:rPr lang="it" sz="1300" u="sng">
                <a:solidFill>
                  <a:schemeClr val="hlink"/>
                </a:solidFill>
                <a:latin typeface="Roboto"/>
                <a:ea typeface="Roboto"/>
                <a:cs typeface="Roboto"/>
                <a:sym typeface="Roboto"/>
                <a:hlinkClick r:id="rId4"/>
              </a:rPr>
              <a:t>https://www.pexels.com/it-it/foto/foto-di-cartelli-e-vernice-spary-5926357/</a:t>
            </a:r>
            <a:endParaRPr sz="13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3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it" sz="1300">
                <a:solidFill>
                  <a:srgbClr val="CC0000"/>
                </a:solidFill>
              </a:rPr>
              <a:t>INTRODUZIONE</a:t>
            </a:r>
            <a:endParaRPr sz="1300">
              <a:solidFill>
                <a:srgbClr val="CC0000"/>
              </a:solidFill>
            </a:endParaRPr>
          </a:p>
          <a:p>
            <a:pPr indent="0" lvl="0" marL="0" rtl="0" algn="l">
              <a:spcBef>
                <a:spcPts val="0"/>
              </a:spcBef>
              <a:spcAft>
                <a:spcPts val="0"/>
              </a:spcAft>
              <a:buClr>
                <a:schemeClr val="dk1"/>
              </a:buClr>
              <a:buSzPts val="1100"/>
              <a:buFont typeface="Arial"/>
              <a:buNone/>
            </a:pPr>
            <a:r>
              <a:rPr lang="it" sz="1300">
                <a:solidFill>
                  <a:schemeClr val="dk1"/>
                </a:solidFill>
                <a:latin typeface="Roboto"/>
                <a:ea typeface="Roboto"/>
                <a:cs typeface="Roboto"/>
                <a:sym typeface="Roboto"/>
              </a:rPr>
              <a:t>Foto di Mushtaq Hussain: </a:t>
            </a:r>
            <a:r>
              <a:rPr lang="it" sz="1300" u="sng">
                <a:solidFill>
                  <a:schemeClr val="accent5"/>
                </a:solidFill>
                <a:latin typeface="Roboto"/>
                <a:ea typeface="Roboto"/>
                <a:cs typeface="Roboto"/>
                <a:sym typeface="Roboto"/>
              </a:rPr>
              <a:t>https://www.pexels.com/it-it/foto/banner-faccia-bambino-tenendo-14139195/</a:t>
            </a:r>
            <a:endParaRPr sz="1300">
              <a:solidFill>
                <a:srgbClr val="CC0000"/>
              </a:solidFill>
            </a:endParaRPr>
          </a:p>
          <a:p>
            <a:pPr indent="0" lvl="0" marL="0" rtl="0" algn="l">
              <a:lnSpc>
                <a:spcPct val="100000"/>
              </a:lnSpc>
              <a:spcBef>
                <a:spcPts val="1200"/>
              </a:spcBef>
              <a:spcAft>
                <a:spcPts val="0"/>
              </a:spcAft>
              <a:buClr>
                <a:schemeClr val="dk1"/>
              </a:buClr>
              <a:buSzPts val="1100"/>
              <a:buFont typeface="Arial"/>
              <a:buNone/>
            </a:pPr>
            <a:r>
              <a:rPr lang="it" sz="1300">
                <a:solidFill>
                  <a:srgbClr val="CC0000"/>
                </a:solidFill>
              </a:rPr>
              <a:t>GRUPPI VULNERABILI</a:t>
            </a:r>
            <a:endParaRPr sz="1300">
              <a:solidFill>
                <a:srgbClr val="CC0000"/>
              </a:solidFill>
            </a:endParaRPr>
          </a:p>
          <a:p>
            <a:pPr indent="0" lvl="0" marL="0" rtl="0" algn="l">
              <a:lnSpc>
                <a:spcPct val="100000"/>
              </a:lnSpc>
              <a:spcBef>
                <a:spcPts val="0"/>
              </a:spcBef>
              <a:spcAft>
                <a:spcPts val="0"/>
              </a:spcAft>
              <a:buClr>
                <a:schemeClr val="dk1"/>
              </a:buClr>
              <a:buSzPts val="935"/>
              <a:buFont typeface="Arial"/>
              <a:buNone/>
            </a:pPr>
            <a:r>
              <a:rPr lang="it" sz="1300">
                <a:solidFill>
                  <a:schemeClr val="dk1"/>
                </a:solidFill>
                <a:latin typeface="Roboto"/>
                <a:ea typeface="Roboto"/>
                <a:cs typeface="Roboto"/>
                <a:sym typeface="Roboto"/>
              </a:rPr>
              <a:t>Foto di Kalz Michael: </a:t>
            </a:r>
            <a:r>
              <a:rPr lang="it" sz="1300" u="sng">
                <a:solidFill>
                  <a:schemeClr val="accent5"/>
                </a:solidFill>
                <a:latin typeface="Roboto"/>
                <a:ea typeface="Roboto"/>
                <a:cs typeface="Roboto"/>
                <a:sym typeface="Roboto"/>
                <a:hlinkClick r:id="rId5">
                  <a:extLst>
                    <a:ext uri="{A12FA001-AC4F-418D-AE19-62706E023703}">
                      <ahyp:hlinkClr val="tx"/>
                    </a:ext>
                  </a:extLst>
                </a:hlinkClick>
              </a:rPr>
              <a:t>https://www.pexels.com/it-it/foto/uomo-etnico-nel-villaggio-contro-vecchie-capanne-4384289/</a:t>
            </a:r>
            <a:endParaRPr sz="13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935"/>
              <a:buFont typeface="Arial"/>
              <a:buNone/>
            </a:pPr>
            <a:r>
              <a:rPr lang="it" sz="1300">
                <a:solidFill>
                  <a:schemeClr val="dk1"/>
                </a:solidFill>
                <a:latin typeface="Roboto"/>
                <a:ea typeface="Roboto"/>
                <a:cs typeface="Roboto"/>
                <a:sym typeface="Roboto"/>
              </a:rPr>
              <a:t>Foto di Mikhail Nilov:  </a:t>
            </a:r>
            <a:r>
              <a:rPr lang="it" sz="1300" u="sng">
                <a:solidFill>
                  <a:schemeClr val="accent5"/>
                </a:solidFill>
                <a:latin typeface="Roboto"/>
                <a:ea typeface="Roboto"/>
                <a:cs typeface="Roboto"/>
                <a:sym typeface="Roboto"/>
                <a:hlinkClick r:id="rId6">
                  <a:extLst>
                    <a:ext uri="{A12FA001-AC4F-418D-AE19-62706E023703}">
                      <ahyp:hlinkClr val="tx"/>
                    </a:ext>
                  </a:extLst>
                </a:hlinkClick>
              </a:rPr>
              <a:t>https://www.pexels.com/it-it/foto/uomo-in-canotta-marrone-che-si-siede-sulla-sedia-a-rotelle-7698276/</a:t>
            </a:r>
            <a:endParaRPr sz="1300"/>
          </a:p>
          <a:p>
            <a:pPr indent="0" lvl="0" marL="0" rtl="0" algn="l">
              <a:lnSpc>
                <a:spcPct val="95000"/>
              </a:lnSpc>
              <a:spcBef>
                <a:spcPts val="1000"/>
              </a:spcBef>
              <a:spcAft>
                <a:spcPts val="0"/>
              </a:spcAft>
              <a:buClr>
                <a:schemeClr val="dk1"/>
              </a:buClr>
              <a:buSzPts val="852"/>
              <a:buFont typeface="Arial"/>
              <a:buNone/>
            </a:pPr>
            <a:r>
              <a:rPr lang="it" sz="1300">
                <a:solidFill>
                  <a:srgbClr val="CC0000"/>
                </a:solidFill>
              </a:rPr>
              <a:t>DIGITALIZZAZIONE</a:t>
            </a:r>
            <a:endParaRPr sz="1300">
              <a:solidFill>
                <a:srgbClr val="CC0000"/>
              </a:solidFill>
            </a:endParaRPr>
          </a:p>
          <a:p>
            <a:pPr indent="0" lvl="0" marL="0" rtl="0" algn="l">
              <a:lnSpc>
                <a:spcPct val="95000"/>
              </a:lnSpc>
              <a:spcBef>
                <a:spcPts val="0"/>
              </a:spcBef>
              <a:spcAft>
                <a:spcPts val="0"/>
              </a:spcAft>
              <a:buClr>
                <a:schemeClr val="dk1"/>
              </a:buClr>
              <a:buSzPts val="852"/>
              <a:buFont typeface="Arial"/>
              <a:buNone/>
            </a:pPr>
            <a:r>
              <a:rPr lang="it" sz="1300">
                <a:solidFill>
                  <a:schemeClr val="dk1"/>
                </a:solidFill>
                <a:latin typeface="Roboto"/>
                <a:ea typeface="Roboto"/>
                <a:cs typeface="Roboto"/>
                <a:sym typeface="Roboto"/>
              </a:rPr>
              <a:t>Foto di Yaroslav Shuraev:</a:t>
            </a:r>
            <a:r>
              <a:rPr lang="it" sz="1300" u="sng">
                <a:solidFill>
                  <a:schemeClr val="hlink"/>
                </a:solidFill>
                <a:latin typeface="Roboto"/>
                <a:ea typeface="Roboto"/>
                <a:cs typeface="Roboto"/>
                <a:sym typeface="Roboto"/>
                <a:hlinkClick r:id="rId7"/>
              </a:rPr>
              <a:t>https://www.pexels.com/it-it/foto/lavorando-seduto-tavoletta-digitale-progetto-6279781/</a:t>
            </a:r>
            <a:endParaRPr sz="1300">
              <a:solidFill>
                <a:schemeClr val="dk1"/>
              </a:solidFill>
              <a:latin typeface="Roboto"/>
              <a:ea typeface="Roboto"/>
              <a:cs typeface="Roboto"/>
              <a:sym typeface="Roboto"/>
            </a:endParaRPr>
          </a:p>
          <a:p>
            <a:pPr indent="0" lvl="0" marL="0" rtl="0" algn="l">
              <a:lnSpc>
                <a:spcPct val="95000"/>
              </a:lnSpc>
              <a:spcBef>
                <a:spcPts val="0"/>
              </a:spcBef>
              <a:spcAft>
                <a:spcPts val="0"/>
              </a:spcAft>
              <a:buClr>
                <a:schemeClr val="dk1"/>
              </a:buClr>
              <a:buSzPts val="852"/>
              <a:buFont typeface="Arial"/>
              <a:buNone/>
            </a:pPr>
            <a:r>
              <a:rPr lang="it" sz="1300" u="sng">
                <a:solidFill>
                  <a:schemeClr val="accent5"/>
                </a:solidFill>
                <a:hlinkClick r:id="rId8">
                  <a:extLst>
                    <a:ext uri="{A12FA001-AC4F-418D-AE19-62706E023703}">
                      <ahyp:hlinkClr val="tx"/>
                    </a:ext>
                  </a:extLst>
                </a:hlinkClick>
              </a:rPr>
              <a:t>https://www.ilsole24ore.com/art/in-calo-investimenti-venture-capital-start-up-fondate-donne-AGtff5RC?refresh_ce</a:t>
            </a:r>
            <a:endParaRPr sz="1300">
              <a:solidFill>
                <a:schemeClr val="dk1"/>
              </a:solidFill>
            </a:endParaRPr>
          </a:p>
          <a:p>
            <a:pPr indent="0" lvl="0" marL="0" rtl="0" algn="l">
              <a:lnSpc>
                <a:spcPct val="105000"/>
              </a:lnSpc>
              <a:spcBef>
                <a:spcPts val="1200"/>
              </a:spcBef>
              <a:spcAft>
                <a:spcPts val="0"/>
              </a:spcAft>
              <a:buClr>
                <a:schemeClr val="dk1"/>
              </a:buClr>
              <a:buSzPts val="935"/>
              <a:buFont typeface="Arial"/>
              <a:buNone/>
            </a:pPr>
            <a:r>
              <a:rPr lang="it" sz="1300">
                <a:solidFill>
                  <a:srgbClr val="CC0000"/>
                </a:solidFill>
              </a:rPr>
              <a:t>CAMBIAMENTO CLIMATICO </a:t>
            </a:r>
            <a:endParaRPr sz="1300">
              <a:solidFill>
                <a:srgbClr val="CC0000"/>
              </a:solidFill>
            </a:endParaRPr>
          </a:p>
          <a:p>
            <a:pPr indent="0" lvl="0" marL="0" rtl="0" algn="l">
              <a:lnSpc>
                <a:spcPct val="105000"/>
              </a:lnSpc>
              <a:spcBef>
                <a:spcPts val="0"/>
              </a:spcBef>
              <a:spcAft>
                <a:spcPts val="0"/>
              </a:spcAft>
              <a:buClr>
                <a:schemeClr val="dk1"/>
              </a:buClr>
              <a:buSzPts val="935"/>
              <a:buFont typeface="Arial"/>
              <a:buNone/>
            </a:pPr>
            <a:r>
              <a:rPr lang="it" sz="1300">
                <a:solidFill>
                  <a:schemeClr val="dk1"/>
                </a:solidFill>
                <a:latin typeface="Roboto"/>
                <a:ea typeface="Roboto"/>
                <a:cs typeface="Roboto"/>
                <a:sym typeface="Roboto"/>
              </a:rPr>
              <a:t>Foto di Doruk Aksel Anıl: </a:t>
            </a:r>
            <a:r>
              <a:rPr lang="it" sz="1300" u="sng">
                <a:solidFill>
                  <a:schemeClr val="accent5"/>
                </a:solidFill>
                <a:latin typeface="Roboto"/>
                <a:ea typeface="Roboto"/>
                <a:cs typeface="Roboto"/>
                <a:sym typeface="Roboto"/>
                <a:hlinkClick r:id="rId9">
                  <a:extLst>
                    <a:ext uri="{A12FA001-AC4F-418D-AE19-62706E023703}">
                      <ahyp:hlinkClr val="tx"/>
                    </a:ext>
                  </a:extLst>
                </a:hlinkClick>
              </a:rPr>
              <a:t>https://www.pexels.com/it-it/foto/strada-rotto-spazzatura-turchia-15823390/</a:t>
            </a:r>
            <a:endParaRPr sz="1300">
              <a:solidFill>
                <a:schemeClr val="dk1"/>
              </a:solidFill>
              <a:latin typeface="Roboto"/>
              <a:ea typeface="Roboto"/>
              <a:cs typeface="Roboto"/>
              <a:sym typeface="Roboto"/>
            </a:endParaRPr>
          </a:p>
          <a:p>
            <a:pPr indent="0" lvl="0" marL="0" rtl="0" algn="l">
              <a:lnSpc>
                <a:spcPct val="105000"/>
              </a:lnSpc>
              <a:spcBef>
                <a:spcPts val="0"/>
              </a:spcBef>
              <a:spcAft>
                <a:spcPts val="0"/>
              </a:spcAft>
              <a:buClr>
                <a:schemeClr val="dk1"/>
              </a:buClr>
              <a:buSzPts val="935"/>
              <a:buFont typeface="Arial"/>
              <a:buNone/>
            </a:pPr>
            <a:r>
              <a:rPr lang="it" sz="1300">
                <a:solidFill>
                  <a:schemeClr val="dk1"/>
                </a:solidFill>
                <a:latin typeface="Roboto"/>
                <a:ea typeface="Roboto"/>
                <a:cs typeface="Roboto"/>
                <a:sym typeface="Roboto"/>
              </a:rPr>
              <a:t>Foto di Dibakar Roy:  </a:t>
            </a:r>
            <a:r>
              <a:rPr lang="it" sz="1300" u="sng">
                <a:solidFill>
                  <a:schemeClr val="accent5"/>
                </a:solidFill>
                <a:latin typeface="Roboto"/>
                <a:ea typeface="Roboto"/>
                <a:cs typeface="Roboto"/>
                <a:sym typeface="Roboto"/>
                <a:hlinkClick r:id="rId10">
                  <a:extLst>
                    <a:ext uri="{A12FA001-AC4F-418D-AE19-62706E023703}">
                      <ahyp:hlinkClr val="tx"/>
                    </a:ext>
                  </a:extLst>
                </a:hlinkClick>
              </a:rPr>
              <a:t>https://www.pexels.com/it-it/foto/citta-auto-persona-acqua-26202094/</a:t>
            </a:r>
            <a:endParaRPr sz="13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nvSpPr>
        <p:spPr>
          <a:xfrm>
            <a:off x="255000" y="824675"/>
            <a:ext cx="8739600" cy="3685800"/>
          </a:xfrm>
          <a:prstGeom prst="rect">
            <a:avLst/>
          </a:prstGeom>
          <a:noFill/>
          <a:ln>
            <a:noFill/>
          </a:ln>
        </p:spPr>
        <p:txBody>
          <a:bodyPr anchorCtr="0" anchor="t" bIns="91425" lIns="91425" spcFirstLastPara="1" rIns="91425" wrap="square" tIns="91425">
            <a:spAutoFit/>
          </a:bodyPr>
          <a:lstStyle/>
          <a:p>
            <a:pPr indent="-899999" lvl="0" marL="899999" rtl="0" algn="l">
              <a:lnSpc>
                <a:spcPct val="115000"/>
              </a:lnSpc>
              <a:spcBef>
                <a:spcPts val="0"/>
              </a:spcBef>
              <a:spcAft>
                <a:spcPts val="0"/>
              </a:spcAft>
              <a:buNone/>
            </a:pPr>
            <a:r>
              <a:rPr b="1" lang="it" sz="1300">
                <a:solidFill>
                  <a:schemeClr val="dk1"/>
                </a:solidFill>
              </a:rPr>
              <a:t>DS:	</a:t>
            </a:r>
            <a:r>
              <a:rPr lang="it" sz="1300">
                <a:solidFill>
                  <a:schemeClr val="dk1"/>
                </a:solidFill>
              </a:rPr>
              <a:t>Dott. Angela Cecere</a:t>
            </a:r>
            <a:endParaRPr sz="1300">
              <a:solidFill>
                <a:schemeClr val="dk1"/>
              </a:solidFill>
            </a:endParaRPr>
          </a:p>
          <a:p>
            <a:pPr indent="-899999" lvl="0" marL="899999" rtl="0" algn="l">
              <a:lnSpc>
                <a:spcPct val="115000"/>
              </a:lnSpc>
              <a:spcBef>
                <a:spcPts val="1200"/>
              </a:spcBef>
              <a:spcAft>
                <a:spcPts val="0"/>
              </a:spcAft>
              <a:buNone/>
            </a:pPr>
            <a:r>
              <a:rPr b="1" lang="it" sz="1300">
                <a:solidFill>
                  <a:schemeClr val="dk1"/>
                </a:solidFill>
              </a:rPr>
              <a:t>Insegnanti</a:t>
            </a:r>
            <a:r>
              <a:rPr b="1" lang="it" sz="1300">
                <a:solidFill>
                  <a:schemeClr val="dk1"/>
                </a:solidFill>
              </a:rPr>
              <a:t> :	</a:t>
            </a:r>
            <a:r>
              <a:rPr lang="it" sz="1300">
                <a:solidFill>
                  <a:schemeClr val="dk1"/>
                </a:solidFill>
              </a:rPr>
              <a:t>Maria Mascolo, Maria Rosaria Quaranta, Guido Russo</a:t>
            </a:r>
            <a:endParaRPr sz="1300">
              <a:solidFill>
                <a:schemeClr val="dk1"/>
              </a:solidFill>
            </a:endParaRPr>
          </a:p>
          <a:p>
            <a:pPr indent="-899999" lvl="0" marL="899999" rtl="0" algn="l">
              <a:lnSpc>
                <a:spcPct val="115000"/>
              </a:lnSpc>
              <a:spcBef>
                <a:spcPts val="1200"/>
              </a:spcBef>
              <a:spcAft>
                <a:spcPts val="0"/>
              </a:spcAft>
              <a:buNone/>
            </a:pPr>
            <a:r>
              <a:rPr b="1" lang="it" sz="1300">
                <a:solidFill>
                  <a:schemeClr val="dk1"/>
                </a:solidFill>
              </a:rPr>
              <a:t>Classe III I</a:t>
            </a:r>
            <a:r>
              <a:rPr lang="it" sz="1300">
                <a:solidFill>
                  <a:schemeClr val="dk1"/>
                </a:solidFill>
              </a:rPr>
              <a:t> :</a:t>
            </a:r>
            <a:endParaRPr sz="1300">
              <a:solidFill>
                <a:schemeClr val="dk1"/>
              </a:solidFill>
            </a:endParaRPr>
          </a:p>
          <a:p>
            <a:pPr indent="-809999" lvl="0" marL="1260000" rtl="0" algn="l">
              <a:lnSpc>
                <a:spcPct val="115000"/>
              </a:lnSpc>
              <a:spcBef>
                <a:spcPts val="1200"/>
              </a:spcBef>
              <a:spcAft>
                <a:spcPts val="0"/>
              </a:spcAft>
              <a:buNone/>
            </a:pPr>
            <a:r>
              <a:rPr b="1" lang="it" sz="1300">
                <a:solidFill>
                  <a:schemeClr val="dk1"/>
                </a:solidFill>
              </a:rPr>
              <a:t>TEMA 1</a:t>
            </a:r>
            <a:r>
              <a:rPr b="1" lang="it" sz="1300">
                <a:solidFill>
                  <a:schemeClr val="dk1"/>
                </a:solidFill>
              </a:rPr>
              <a:t> -	GRUPPI VULNERABILI:</a:t>
            </a:r>
            <a:br>
              <a:rPr b="1" lang="it" sz="1300">
                <a:solidFill>
                  <a:schemeClr val="dk1"/>
                </a:solidFill>
              </a:rPr>
            </a:br>
            <a:r>
              <a:rPr lang="it" sz="1300">
                <a:solidFill>
                  <a:schemeClr val="dk1"/>
                </a:solidFill>
              </a:rPr>
              <a:t>Arianiello Adelaide, De angelis Maria , Russo Annachiara, Esposito Gioia Benedetta, Pellino Carmela, Piccolo Vincenzo, Perrotta Christian </a:t>
            </a:r>
            <a:endParaRPr sz="1300">
              <a:solidFill>
                <a:schemeClr val="dk1"/>
              </a:solidFill>
            </a:endParaRPr>
          </a:p>
          <a:p>
            <a:pPr indent="-809999" lvl="0" marL="1260000" marR="0" rtl="0" algn="l">
              <a:lnSpc>
                <a:spcPct val="115000"/>
              </a:lnSpc>
              <a:spcBef>
                <a:spcPts val="1200"/>
              </a:spcBef>
              <a:spcAft>
                <a:spcPts val="0"/>
              </a:spcAft>
              <a:buNone/>
            </a:pPr>
            <a:r>
              <a:rPr b="1" lang="it" sz="1300">
                <a:solidFill>
                  <a:schemeClr val="dk1"/>
                </a:solidFill>
              </a:rPr>
              <a:t>TEMA 2-	DIGITALIZZAZIONE:</a:t>
            </a:r>
            <a:r>
              <a:rPr b="1" lang="it" sz="1300">
                <a:solidFill>
                  <a:schemeClr val="dk1"/>
                </a:solidFill>
              </a:rPr>
              <a:t>:</a:t>
            </a:r>
            <a:br>
              <a:rPr b="1" lang="it" sz="1300">
                <a:solidFill>
                  <a:schemeClr val="dk1"/>
                </a:solidFill>
              </a:rPr>
            </a:br>
            <a:r>
              <a:rPr lang="it" sz="1300">
                <a:solidFill>
                  <a:schemeClr val="dk1"/>
                </a:solidFill>
              </a:rPr>
              <a:t>Esposito Ferdinando, Marino Melissa , Mormile Maria Rosaria, D’angelo Domenico, Del Prete Giovanni , Agorini Antonia</a:t>
            </a:r>
            <a:endParaRPr sz="1300">
              <a:solidFill>
                <a:schemeClr val="dk1"/>
              </a:solidFill>
            </a:endParaRPr>
          </a:p>
          <a:p>
            <a:pPr indent="-809999" lvl="0" marL="1260000" marR="0" rtl="0" algn="l">
              <a:lnSpc>
                <a:spcPct val="115000"/>
              </a:lnSpc>
              <a:spcBef>
                <a:spcPts val="1200"/>
              </a:spcBef>
              <a:spcAft>
                <a:spcPts val="1200"/>
              </a:spcAft>
              <a:buNone/>
            </a:pPr>
            <a:r>
              <a:rPr b="1" lang="it" sz="1300">
                <a:solidFill>
                  <a:schemeClr val="dk1"/>
                </a:solidFill>
              </a:rPr>
              <a:t>TEMA 3 -	CAMBIAMENTO CLIMATICO:</a:t>
            </a:r>
            <a:r>
              <a:rPr lang="it" sz="1300">
                <a:solidFill>
                  <a:schemeClr val="dk1"/>
                </a:solidFill>
              </a:rPr>
              <a:t>                                                                                                                         Orefice Mayra, Vittorioso Vincenzo, Centore Gennaro, Del Prete Sara, Grimaldi Martina, Castaldo Irene Rita, Perotta Carmela</a:t>
            </a:r>
            <a:endParaRPr sz="1300">
              <a:solidFill>
                <a:schemeClr val="dk1"/>
              </a:solidFill>
            </a:endParaRPr>
          </a:p>
        </p:txBody>
      </p:sp>
      <p:sp>
        <p:nvSpPr>
          <p:cNvPr id="152" name="Google Shape;152;p26"/>
          <p:cNvSpPr txBox="1"/>
          <p:nvPr/>
        </p:nvSpPr>
        <p:spPr>
          <a:xfrm>
            <a:off x="255000" y="265775"/>
            <a:ext cx="4804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800">
                <a:solidFill>
                  <a:srgbClr val="CC0000"/>
                </a:solidFill>
              </a:rPr>
              <a:t>GRAZIE PER L’ATTENZIONE</a:t>
            </a:r>
            <a:endParaRPr sz="1800">
              <a:solidFill>
                <a:srgbClr val="CC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2352050" y="289625"/>
            <a:ext cx="4260300" cy="1065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i="1" lang="it">
                <a:solidFill>
                  <a:srgbClr val="CC0000"/>
                </a:solidFill>
              </a:rPr>
              <a:t>Brainstorming </a:t>
            </a:r>
            <a:r>
              <a:rPr i="1" lang="it">
                <a:solidFill>
                  <a:srgbClr val="CC0000"/>
                </a:solidFill>
                <a:latin typeface="Lobster"/>
                <a:ea typeface="Lobster"/>
                <a:cs typeface="Lobster"/>
                <a:sym typeface="Lobster"/>
              </a:rPr>
              <a:t> </a:t>
            </a:r>
            <a:r>
              <a:rPr i="1" lang="it">
                <a:latin typeface="Lobster"/>
                <a:ea typeface="Lobster"/>
                <a:cs typeface="Lobster"/>
                <a:sym typeface="Lobster"/>
              </a:rPr>
              <a:t> </a:t>
            </a:r>
            <a:endParaRPr i="1">
              <a:latin typeface="Lobster"/>
              <a:ea typeface="Lobster"/>
              <a:cs typeface="Lobster"/>
              <a:sym typeface="Lobster"/>
            </a:endParaRPr>
          </a:p>
        </p:txBody>
      </p:sp>
      <p:sp>
        <p:nvSpPr>
          <p:cNvPr id="63" name="Google Shape;63;p14"/>
          <p:cNvSpPr txBox="1"/>
          <p:nvPr>
            <p:ph idx="1" type="subTitle"/>
          </p:nvPr>
        </p:nvSpPr>
        <p:spPr>
          <a:xfrm>
            <a:off x="311700" y="1873800"/>
            <a:ext cx="8520600" cy="3085200"/>
          </a:xfrm>
          <a:prstGeom prst="rect">
            <a:avLst/>
          </a:prstGeom>
        </p:spPr>
        <p:txBody>
          <a:bodyPr anchorCtr="0" anchor="t" bIns="91425" lIns="91425" spcFirstLastPara="1" rIns="91425" wrap="square" tIns="91425">
            <a:normAutofit/>
          </a:bodyPr>
          <a:lstStyle/>
          <a:p>
            <a:pPr indent="0" lvl="0" marL="457200" rtl="0" algn="ctr">
              <a:spcBef>
                <a:spcPts val="0"/>
              </a:spcBef>
              <a:spcAft>
                <a:spcPts val="0"/>
              </a:spcAft>
              <a:buClr>
                <a:schemeClr val="dk1"/>
              </a:buClr>
              <a:buSzPts val="1100"/>
              <a:buFont typeface="Arial"/>
              <a:buNone/>
            </a:pPr>
            <a:r>
              <a:rPr lang="it" sz="1200">
                <a:solidFill>
                  <a:schemeClr val="dk1"/>
                </a:solidFill>
              </a:rPr>
              <a:t>-diminuzione  dell'ignoranza e dell’analfabetismo </a:t>
            </a:r>
            <a:endParaRPr sz="1200">
              <a:solidFill>
                <a:schemeClr val="dk1"/>
              </a:solidFill>
            </a:endParaRPr>
          </a:p>
          <a:p>
            <a:pPr indent="0" lvl="0" marL="457200" rtl="0" algn="ctr">
              <a:spcBef>
                <a:spcPts val="0"/>
              </a:spcBef>
              <a:spcAft>
                <a:spcPts val="0"/>
              </a:spcAft>
              <a:buClr>
                <a:schemeClr val="dk1"/>
              </a:buClr>
              <a:buSzPts val="1100"/>
              <a:buFont typeface="Arial"/>
              <a:buNone/>
            </a:pPr>
            <a:r>
              <a:rPr lang="it" sz="1200">
                <a:solidFill>
                  <a:schemeClr val="dk1"/>
                </a:solidFill>
              </a:rPr>
              <a:t>-incremento dell’autonomia</a:t>
            </a:r>
            <a:endParaRPr sz="1200">
              <a:solidFill>
                <a:schemeClr val="dk1"/>
              </a:solidFill>
            </a:endParaRPr>
          </a:p>
          <a:p>
            <a:pPr indent="0" lvl="0" marL="457200" rtl="0" algn="ctr">
              <a:spcBef>
                <a:spcPts val="0"/>
              </a:spcBef>
              <a:spcAft>
                <a:spcPts val="0"/>
              </a:spcAft>
              <a:buClr>
                <a:schemeClr val="dk1"/>
              </a:buClr>
              <a:buSzPts val="1100"/>
              <a:buFont typeface="Arial"/>
              <a:buNone/>
            </a:pPr>
            <a:r>
              <a:rPr lang="it" sz="1200">
                <a:solidFill>
                  <a:schemeClr val="dk1"/>
                </a:solidFill>
              </a:rPr>
              <a:t>-una buona istruzione porta a redditi più alti e a una maggiore capacità nell'acquisto di una casa</a:t>
            </a:r>
            <a:endParaRPr sz="1200">
              <a:solidFill>
                <a:schemeClr val="dk1"/>
              </a:solidFill>
            </a:endParaRPr>
          </a:p>
          <a:p>
            <a:pPr indent="0" lvl="0" marL="0" rtl="0" algn="ctr">
              <a:spcBef>
                <a:spcPts val="0"/>
              </a:spcBef>
              <a:spcAft>
                <a:spcPts val="0"/>
              </a:spcAft>
              <a:buClr>
                <a:schemeClr val="dk1"/>
              </a:buClr>
              <a:buSzPts val="1100"/>
              <a:buFont typeface="Arial"/>
              <a:buNone/>
            </a:pPr>
            <a:r>
              <a:rPr lang="it" sz="1200">
                <a:solidFill>
                  <a:schemeClr val="dk1"/>
                </a:solidFill>
              </a:rPr>
              <a:t>-aumenta il pensiero critico per formare i cittadini consapevoli</a:t>
            </a:r>
            <a:endParaRPr sz="1200">
              <a:solidFill>
                <a:schemeClr val="dk1"/>
              </a:solidFill>
            </a:endParaRPr>
          </a:p>
          <a:p>
            <a:pPr indent="0" lvl="0" marL="0" rtl="0" algn="ctr">
              <a:spcBef>
                <a:spcPts val="0"/>
              </a:spcBef>
              <a:spcAft>
                <a:spcPts val="0"/>
              </a:spcAft>
              <a:buClr>
                <a:schemeClr val="dk1"/>
              </a:buClr>
              <a:buSzPts val="1100"/>
              <a:buFont typeface="Arial"/>
              <a:buNone/>
            </a:pPr>
            <a:r>
              <a:rPr lang="it" sz="1200">
                <a:solidFill>
                  <a:schemeClr val="dk1"/>
                </a:solidFill>
              </a:rPr>
              <a:t>- la scuola è il primo contesto in cui le persone imparano a socializzare</a:t>
            </a:r>
            <a:endParaRPr sz="1200">
              <a:solidFill>
                <a:schemeClr val="dk1"/>
              </a:solidFill>
            </a:endParaRPr>
          </a:p>
          <a:p>
            <a:pPr indent="0" lvl="0" marL="0" rtl="0" algn="ctr">
              <a:spcBef>
                <a:spcPts val="0"/>
              </a:spcBef>
              <a:spcAft>
                <a:spcPts val="0"/>
              </a:spcAft>
              <a:buClr>
                <a:schemeClr val="dk1"/>
              </a:buClr>
              <a:buSzPts val="1100"/>
              <a:buFont typeface="Arial"/>
              <a:buNone/>
            </a:pPr>
            <a:r>
              <a:rPr lang="it" sz="1200">
                <a:solidFill>
                  <a:schemeClr val="dk1"/>
                </a:solidFill>
              </a:rPr>
              <a:t>-l’istruzione crea consapevolezza sulle problematiche del mondo</a:t>
            </a:r>
            <a:endParaRPr sz="1200">
              <a:solidFill>
                <a:schemeClr val="dk1"/>
              </a:solidFill>
            </a:endParaRPr>
          </a:p>
          <a:p>
            <a:pPr indent="0" lvl="0" marL="0" rtl="0" algn="ctr">
              <a:spcBef>
                <a:spcPts val="0"/>
              </a:spcBef>
              <a:spcAft>
                <a:spcPts val="0"/>
              </a:spcAft>
              <a:buClr>
                <a:schemeClr val="dk1"/>
              </a:buClr>
              <a:buSzPts val="1100"/>
              <a:buFont typeface="Arial"/>
              <a:buNone/>
            </a:pPr>
            <a:r>
              <a:rPr lang="it" sz="1200">
                <a:solidFill>
                  <a:schemeClr val="dk1"/>
                </a:solidFill>
              </a:rPr>
              <a:t>-forma le persone a reagire o a prendere decisioni</a:t>
            </a:r>
            <a:endParaRPr sz="1200">
              <a:solidFill>
                <a:schemeClr val="dk1"/>
              </a:solidFill>
            </a:endParaRPr>
          </a:p>
          <a:p>
            <a:pPr indent="0" lvl="0" marL="0" rtl="0" algn="ctr">
              <a:spcBef>
                <a:spcPts val="0"/>
              </a:spcBef>
              <a:spcAft>
                <a:spcPts val="0"/>
              </a:spcAft>
              <a:buClr>
                <a:schemeClr val="dk1"/>
              </a:buClr>
              <a:buSzPts val="1100"/>
              <a:buFont typeface="Arial"/>
              <a:buNone/>
            </a:pPr>
            <a:r>
              <a:rPr lang="it" sz="1200">
                <a:solidFill>
                  <a:schemeClr val="dk1"/>
                </a:solidFill>
              </a:rPr>
              <a:t>-fa si che ci sia un approccio consapevole alle tecnologie</a:t>
            </a:r>
            <a:endParaRPr sz="1200">
              <a:solidFill>
                <a:schemeClr val="dk1"/>
              </a:solidFill>
            </a:endParaRPr>
          </a:p>
          <a:p>
            <a:pPr indent="0" lvl="0" marL="0" rtl="0" algn="ctr">
              <a:spcBef>
                <a:spcPts val="0"/>
              </a:spcBef>
              <a:spcAft>
                <a:spcPts val="0"/>
              </a:spcAft>
              <a:buClr>
                <a:schemeClr val="dk1"/>
              </a:buClr>
              <a:buSzPts val="1100"/>
              <a:buFont typeface="Arial"/>
              <a:buNone/>
            </a:pPr>
            <a:r>
              <a:rPr lang="it" sz="1200">
                <a:solidFill>
                  <a:schemeClr val="dk1"/>
                </a:solidFill>
              </a:rPr>
              <a:t>- con una buona istruzione si può ambire a lavori meglio retribuiti</a:t>
            </a:r>
            <a:endParaRPr sz="1200">
              <a:solidFill>
                <a:schemeClr val="dk1"/>
              </a:solidFill>
            </a:endParaRPr>
          </a:p>
          <a:p>
            <a:pPr indent="0" lvl="0" marL="0" rtl="0" algn="ctr">
              <a:spcBef>
                <a:spcPts val="0"/>
              </a:spcBef>
              <a:spcAft>
                <a:spcPts val="0"/>
              </a:spcAft>
              <a:buClr>
                <a:schemeClr val="dk1"/>
              </a:buClr>
              <a:buSzPts val="1100"/>
              <a:buFont typeface="Arial"/>
              <a:buNone/>
            </a:pPr>
            <a:r>
              <a:rPr lang="it" sz="1200">
                <a:solidFill>
                  <a:schemeClr val="dk1"/>
                </a:solidFill>
              </a:rPr>
              <a:t>-aiuta a superare le barriere sociali e culturali</a:t>
            </a:r>
            <a:endParaRPr sz="1200">
              <a:solidFill>
                <a:schemeClr val="dk1"/>
              </a:solidFill>
            </a:endParaRPr>
          </a:p>
          <a:p>
            <a:pPr indent="0" lvl="0" marL="0" rtl="0" algn="ctr">
              <a:spcBef>
                <a:spcPts val="0"/>
              </a:spcBef>
              <a:spcAft>
                <a:spcPts val="0"/>
              </a:spcAft>
              <a:buClr>
                <a:schemeClr val="dk1"/>
              </a:buClr>
              <a:buSzPts val="1100"/>
              <a:buFont typeface="Arial"/>
              <a:buNone/>
            </a:pPr>
            <a:r>
              <a:rPr lang="it" sz="1200">
                <a:solidFill>
                  <a:schemeClr val="dk1"/>
                </a:solidFill>
              </a:rPr>
              <a:t>- grazie a un percorso di studi specializzato, la società può contare su esperti qualificati come medici e psicologi </a:t>
            </a:r>
            <a:endParaRPr sz="1200">
              <a:solidFill>
                <a:schemeClr val="dk1"/>
              </a:solidFill>
            </a:endParaRPr>
          </a:p>
          <a:p>
            <a:pPr indent="0" lvl="0" marL="0" rtl="0" algn="ctr">
              <a:spcBef>
                <a:spcPts val="0"/>
              </a:spcBef>
              <a:spcAft>
                <a:spcPts val="0"/>
              </a:spcAft>
              <a:buClr>
                <a:schemeClr val="dk1"/>
              </a:buClr>
              <a:buSzPts val="1100"/>
              <a:buFont typeface="Arial"/>
              <a:buNone/>
            </a:pPr>
            <a:r>
              <a:rPr lang="it" sz="1200">
                <a:solidFill>
                  <a:schemeClr val="dk1"/>
                </a:solidFill>
              </a:rPr>
              <a:t>-permette lo sviluppo delle proprie passioni</a:t>
            </a:r>
            <a:endParaRPr sz="1200">
              <a:solidFill>
                <a:schemeClr val="dk1"/>
              </a:solidFill>
            </a:endParaRPr>
          </a:p>
          <a:p>
            <a:pPr indent="0" lvl="0" marL="0" rtl="0" algn="ctr">
              <a:spcBef>
                <a:spcPts val="0"/>
              </a:spcBef>
              <a:spcAft>
                <a:spcPts val="0"/>
              </a:spcAft>
              <a:buClr>
                <a:schemeClr val="dk1"/>
              </a:buClr>
              <a:buSzPts val="1100"/>
              <a:buFont typeface="Arial"/>
              <a:buNone/>
            </a:pPr>
            <a:r>
              <a:rPr lang="it" sz="1200">
                <a:solidFill>
                  <a:schemeClr val="dk1"/>
                </a:solidFill>
              </a:rPr>
              <a:t>-aiuta a comprendere le regole della società </a:t>
            </a:r>
            <a:endParaRPr sz="1200">
              <a:solidFill>
                <a:schemeClr val="dk1"/>
              </a:solidFill>
            </a:endParaRPr>
          </a:p>
          <a:p>
            <a:pPr indent="0" lvl="0" marL="0" rtl="0" algn="ctr">
              <a:spcBef>
                <a:spcPts val="0"/>
              </a:spcBef>
              <a:spcAft>
                <a:spcPts val="0"/>
              </a:spcAft>
              <a:buClr>
                <a:schemeClr val="dk1"/>
              </a:buClr>
              <a:buSzPts val="1100"/>
              <a:buFont typeface="Arial"/>
              <a:buNone/>
            </a:pPr>
            <a:r>
              <a:rPr lang="it" sz="1200">
                <a:solidFill>
                  <a:schemeClr val="dk1"/>
                </a:solidFill>
              </a:rPr>
              <a:t>-insegna l’empatia</a:t>
            </a:r>
            <a:endParaRPr sz="1200">
              <a:solidFill>
                <a:schemeClr val="dk1"/>
              </a:solidFill>
            </a:endParaRPr>
          </a:p>
          <a:p>
            <a:pPr indent="0" lvl="0" marL="0" rtl="0" algn="ctr">
              <a:spcBef>
                <a:spcPts val="0"/>
              </a:spcBef>
              <a:spcAft>
                <a:spcPts val="0"/>
              </a:spcAft>
              <a:buClr>
                <a:schemeClr val="dk1"/>
              </a:buClr>
              <a:buSzPts val="1100"/>
              <a:buFont typeface="Arial"/>
              <a:buNone/>
            </a:pPr>
            <a:r>
              <a:rPr lang="it" sz="1200">
                <a:solidFill>
                  <a:schemeClr val="dk1"/>
                </a:solidFill>
              </a:rPr>
              <a:t>-da voce a chi non ne ha</a:t>
            </a:r>
            <a:endParaRPr sz="1200">
              <a:solidFill>
                <a:schemeClr val="dk1"/>
              </a:solidFill>
            </a:endParaRPr>
          </a:p>
        </p:txBody>
      </p:sp>
      <p:sp>
        <p:nvSpPr>
          <p:cNvPr id="64" name="Google Shape;64;p14"/>
          <p:cNvSpPr txBox="1"/>
          <p:nvPr>
            <p:ph type="ctrTitle"/>
          </p:nvPr>
        </p:nvSpPr>
        <p:spPr>
          <a:xfrm>
            <a:off x="448450" y="1354625"/>
            <a:ext cx="8520600" cy="43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i="1" lang="it" sz="1820">
                <a:solidFill>
                  <a:srgbClr val="CC0000"/>
                </a:solidFill>
                <a:highlight>
                  <a:srgbClr val="FFFFFF"/>
                </a:highlight>
              </a:rPr>
              <a:t>"Un bambino, un insegnante, un libro e una penna possono cambiare il mondo"</a:t>
            </a:r>
            <a:endParaRPr i="1" sz="1820">
              <a:solidFill>
                <a:srgbClr val="CC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2277150" y="2050650"/>
            <a:ext cx="4589700" cy="580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solidFill>
                  <a:schemeClr val="lt1"/>
                </a:solidFill>
              </a:rPr>
              <a:t>Perché</a:t>
            </a:r>
            <a:r>
              <a:rPr lang="it">
                <a:solidFill>
                  <a:schemeClr val="lt1"/>
                </a:solidFill>
              </a:rPr>
              <a:t> l’istruzione è un diritto</a:t>
            </a:r>
            <a:endParaRPr>
              <a:solidFill>
                <a:schemeClr val="lt1"/>
              </a:solidFill>
            </a:endParaRPr>
          </a:p>
        </p:txBody>
      </p:sp>
      <p:sp>
        <p:nvSpPr>
          <p:cNvPr id="70" name="Google Shape;70;p15"/>
          <p:cNvSpPr/>
          <p:nvPr/>
        </p:nvSpPr>
        <p:spPr>
          <a:xfrm>
            <a:off x="71600" y="1038150"/>
            <a:ext cx="2724300" cy="1533600"/>
          </a:xfrm>
          <a:prstGeom prst="cloudCallout">
            <a:avLst>
              <a:gd fmla="val -20833" name="adj1"/>
              <a:gd fmla="val 62500"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solidFill>
                  <a:schemeClr val="dk1"/>
                </a:solidFill>
              </a:rPr>
              <a:t>Meno disoccupazione, più indipendenza: il diritto a una casa e a un futuro.</a:t>
            </a:r>
            <a:endParaRPr>
              <a:solidFill>
                <a:schemeClr val="accent2"/>
              </a:solidFill>
            </a:endParaRPr>
          </a:p>
        </p:txBody>
      </p:sp>
      <p:sp>
        <p:nvSpPr>
          <p:cNvPr id="71" name="Google Shape;71;p15"/>
          <p:cNvSpPr/>
          <p:nvPr/>
        </p:nvSpPr>
        <p:spPr>
          <a:xfrm>
            <a:off x="1852025" y="108850"/>
            <a:ext cx="2518500" cy="1393500"/>
          </a:xfrm>
          <a:prstGeom prst="cloudCallout">
            <a:avLst>
              <a:gd fmla="val -20833" name="adj1"/>
              <a:gd fmla="val 6250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a:solidFill>
                  <a:schemeClr val="accent2"/>
                </a:solidFill>
              </a:rPr>
              <a:t>Empatia e regole: la scuola come prima palestra di vita.</a:t>
            </a:r>
            <a:endParaRPr>
              <a:solidFill>
                <a:schemeClr val="accent2"/>
              </a:solidFill>
            </a:endParaRPr>
          </a:p>
        </p:txBody>
      </p:sp>
      <p:sp>
        <p:nvSpPr>
          <p:cNvPr id="72" name="Google Shape;72;p1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3" name="Google Shape;73;p15"/>
          <p:cNvSpPr/>
          <p:nvPr/>
        </p:nvSpPr>
        <p:spPr>
          <a:xfrm>
            <a:off x="6394750" y="2121100"/>
            <a:ext cx="2724300" cy="1533600"/>
          </a:xfrm>
          <a:prstGeom prst="cloudCallout">
            <a:avLst>
              <a:gd fmla="val -20833" name="adj1"/>
              <a:gd fmla="val 62500"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solidFill>
                  <a:schemeClr val="dk1"/>
                </a:solidFill>
              </a:rPr>
              <a:t>Cittadinanza digitale: usare la tecnologia con consapevolezza</a:t>
            </a:r>
            <a:endParaRPr>
              <a:solidFill>
                <a:schemeClr val="accent2"/>
              </a:solidFill>
            </a:endParaRPr>
          </a:p>
        </p:txBody>
      </p:sp>
      <p:sp>
        <p:nvSpPr>
          <p:cNvPr id="74" name="Google Shape;74;p15"/>
          <p:cNvSpPr/>
          <p:nvPr/>
        </p:nvSpPr>
        <p:spPr>
          <a:xfrm>
            <a:off x="4370525" y="9550"/>
            <a:ext cx="2626200" cy="163290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a:solidFill>
                  <a:schemeClr val="dk1"/>
                </a:solidFill>
              </a:rPr>
              <a:t>Addio all'ignoranza: pensiero critico per cittadini liberi</a:t>
            </a:r>
            <a:endParaRPr/>
          </a:p>
        </p:txBody>
      </p:sp>
      <p:sp>
        <p:nvSpPr>
          <p:cNvPr id="75" name="Google Shape;75;p15"/>
          <p:cNvSpPr/>
          <p:nvPr/>
        </p:nvSpPr>
        <p:spPr>
          <a:xfrm>
            <a:off x="179625" y="2919900"/>
            <a:ext cx="2928000" cy="1673700"/>
          </a:xfrm>
          <a:prstGeom prst="cloudCallout">
            <a:avLst>
              <a:gd fmla="val -20833" name="adj1"/>
              <a:gd fmla="val 6250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a:solidFill>
                  <a:schemeClr val="accent2"/>
                </a:solidFill>
              </a:rPr>
              <a:t>Talento al servizio di tutti: medici, psicologi e specialisti.</a:t>
            </a:r>
            <a:endParaRPr>
              <a:solidFill>
                <a:schemeClr val="accent2"/>
              </a:solidFill>
            </a:endParaRPr>
          </a:p>
        </p:txBody>
      </p:sp>
      <p:sp>
        <p:nvSpPr>
          <p:cNvPr id="76" name="Google Shape;76;p15"/>
          <p:cNvSpPr/>
          <p:nvPr/>
        </p:nvSpPr>
        <p:spPr>
          <a:xfrm>
            <a:off x="3107625" y="2740300"/>
            <a:ext cx="2724300" cy="1533600"/>
          </a:xfrm>
          <a:prstGeom prst="cloudCallout">
            <a:avLst>
              <a:gd fmla="val -20833" name="adj1"/>
              <a:gd fmla="val 62500"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solidFill>
                  <a:schemeClr val="dk1"/>
                </a:solidFill>
              </a:rPr>
              <a:t>Autonomia e passioni: imparare a decidere e ad agire</a:t>
            </a:r>
            <a:endParaRPr>
              <a:solidFill>
                <a:schemeClr val="accent2"/>
              </a:solidFill>
            </a:endParaRPr>
          </a:p>
        </p:txBody>
      </p:sp>
      <p:sp>
        <p:nvSpPr>
          <p:cNvPr id="77" name="Google Shape;77;p15"/>
          <p:cNvSpPr/>
          <p:nvPr/>
        </p:nvSpPr>
        <p:spPr>
          <a:xfrm>
            <a:off x="5566750" y="3480700"/>
            <a:ext cx="2458800" cy="1393500"/>
          </a:xfrm>
          <a:prstGeom prst="cloudCallout">
            <a:avLst>
              <a:gd fmla="val -20833" name="adj1"/>
              <a:gd fmla="val 6250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a:solidFill>
                  <a:schemeClr val="accent2"/>
                </a:solidFill>
              </a:rPr>
              <a:t>Oltre i confini: superare barriere sociali e </a:t>
            </a:r>
            <a:r>
              <a:rPr b="1" lang="it">
                <a:solidFill>
                  <a:schemeClr val="accent2"/>
                </a:solidFill>
              </a:rPr>
              <a:t>dar voce a chi non ne ha</a:t>
            </a:r>
            <a:endParaRPr b="1">
              <a:solidFill>
                <a:schemeClr val="accent2"/>
              </a:solidFill>
            </a:endParaRPr>
          </a:p>
        </p:txBody>
      </p:sp>
      <p:sp>
        <p:nvSpPr>
          <p:cNvPr id="78" name="Google Shape;78;p15"/>
          <p:cNvSpPr/>
          <p:nvPr/>
        </p:nvSpPr>
        <p:spPr>
          <a:xfrm>
            <a:off x="6679900" y="381000"/>
            <a:ext cx="2458800" cy="1393500"/>
          </a:xfrm>
          <a:prstGeom prst="cloudCallout">
            <a:avLst>
              <a:gd fmla="val -20833" name="adj1"/>
              <a:gd fmla="val 6250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a:solidFill>
                  <a:schemeClr val="accent2"/>
                </a:solidFill>
              </a:rPr>
              <a:t>Consapevolezza globale per affrontare le sfide del mondo</a:t>
            </a:r>
            <a:endParaRPr>
              <a:solidFill>
                <a:schemeClr val="accen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idx="1" type="body"/>
          </p:nvPr>
        </p:nvSpPr>
        <p:spPr>
          <a:xfrm>
            <a:off x="319100" y="1135050"/>
            <a:ext cx="5164800" cy="3784500"/>
          </a:xfrm>
          <a:prstGeom prst="rect">
            <a:avLst/>
          </a:prstGeom>
        </p:spPr>
        <p:txBody>
          <a:bodyPr anchorCtr="0" anchor="t" bIns="91425" lIns="91425" spcFirstLastPara="1" rIns="91425" wrap="square" tIns="91425">
            <a:normAutofit fontScale="40000"/>
          </a:bodyPr>
          <a:lstStyle/>
          <a:p>
            <a:pPr indent="0" lvl="0" marL="0" rtl="0" algn="l">
              <a:lnSpc>
                <a:spcPct val="100000"/>
              </a:lnSpc>
              <a:spcBef>
                <a:spcPts val="0"/>
              </a:spcBef>
              <a:spcAft>
                <a:spcPts val="0"/>
              </a:spcAft>
              <a:buClr>
                <a:schemeClr val="dk1"/>
              </a:buClr>
              <a:buSzPct val="32887"/>
              <a:buFont typeface="Arial"/>
              <a:buNone/>
            </a:pPr>
            <a:r>
              <a:rPr lang="it" sz="3344">
                <a:solidFill>
                  <a:schemeClr val="dk1"/>
                </a:solidFill>
              </a:rPr>
              <a:t>Noi ragazzi riteniamo che l’istruzione sia un aspetto fondamentale per il nostro sviluppo personale. </a:t>
            </a:r>
            <a:r>
              <a:rPr lang="it" sz="3344">
                <a:solidFill>
                  <a:schemeClr val="dk1"/>
                </a:solidFill>
              </a:rPr>
              <a:t>Permette la nascita del pensiero critico portandoci a ragionare e sviluppare soluzioni che ci rendono più autonomi e consapevoli delle nostre scelte.</a:t>
            </a:r>
            <a:endParaRPr sz="3344">
              <a:solidFill>
                <a:schemeClr val="dk1"/>
              </a:solidFill>
            </a:endParaRPr>
          </a:p>
          <a:p>
            <a:pPr indent="0" lvl="0" marL="0" rtl="0" algn="l">
              <a:lnSpc>
                <a:spcPct val="100000"/>
              </a:lnSpc>
              <a:spcBef>
                <a:spcPts val="0"/>
              </a:spcBef>
              <a:spcAft>
                <a:spcPts val="0"/>
              </a:spcAft>
              <a:buClr>
                <a:schemeClr val="dk1"/>
              </a:buClr>
              <a:buSzPct val="32887"/>
              <a:buFont typeface="Arial"/>
              <a:buNone/>
            </a:pPr>
            <a:r>
              <a:rPr lang="it" sz="3344">
                <a:solidFill>
                  <a:schemeClr val="dk1"/>
                </a:solidFill>
              </a:rPr>
              <a:t>La scuola, infatti, non è solo un luogo di studio ma è il primo ambiente in cui socializziamo, il luogo in cui scopriamo e realizziamo concretamente le nostre passioni.</a:t>
            </a:r>
            <a:endParaRPr sz="3344">
              <a:solidFill>
                <a:schemeClr val="dk1"/>
              </a:solidFill>
            </a:endParaRPr>
          </a:p>
          <a:p>
            <a:pPr indent="0" lvl="0" marL="0" rtl="0" algn="l">
              <a:lnSpc>
                <a:spcPct val="100000"/>
              </a:lnSpc>
              <a:spcBef>
                <a:spcPts val="0"/>
              </a:spcBef>
              <a:spcAft>
                <a:spcPts val="0"/>
              </a:spcAft>
              <a:buClr>
                <a:schemeClr val="dk1"/>
              </a:buClr>
              <a:buSzPct val="32887"/>
              <a:buFont typeface="Arial"/>
              <a:buNone/>
            </a:pPr>
            <a:r>
              <a:rPr lang="it" sz="3344">
                <a:solidFill>
                  <a:schemeClr val="dk1"/>
                </a:solidFill>
              </a:rPr>
              <a:t>Oggi l’istruzione, grazie alle nuove tecnologie, promuove il benessere sociale ed economico combattendo analfabetismo e disoccupazione. Con l’aiuto di strumenti come PC, monitor, tablet la scuola garantisce le stesse opportunità a ragazzi con difficoltà sensoriali,motorie e di apprendimento.</a:t>
            </a:r>
            <a:endParaRPr sz="3344">
              <a:solidFill>
                <a:schemeClr val="dk1"/>
              </a:solidFill>
            </a:endParaRPr>
          </a:p>
          <a:p>
            <a:pPr indent="0" lvl="0" marL="0" rtl="0" algn="l">
              <a:lnSpc>
                <a:spcPct val="100000"/>
              </a:lnSpc>
              <a:spcBef>
                <a:spcPts val="0"/>
              </a:spcBef>
              <a:spcAft>
                <a:spcPts val="0"/>
              </a:spcAft>
              <a:buClr>
                <a:schemeClr val="dk1"/>
              </a:buClr>
              <a:buSzPct val="32887"/>
              <a:buFont typeface="Arial"/>
              <a:buNone/>
            </a:pPr>
            <a:r>
              <a:rPr lang="it" sz="3344">
                <a:solidFill>
                  <a:schemeClr val="dk1"/>
                </a:solidFill>
              </a:rPr>
              <a:t>In questo modo sarà  possibile formare cittadini consapevoli  in grado di  guidare  la società del domani superando barriere sociali e culturali.</a:t>
            </a:r>
            <a:endParaRPr sz="3344">
              <a:solidFill>
                <a:schemeClr val="dk1"/>
              </a:solidFill>
            </a:endParaRPr>
          </a:p>
          <a:p>
            <a:pPr indent="0" lvl="0" marL="0" rtl="0" algn="l">
              <a:spcBef>
                <a:spcPts val="0"/>
              </a:spcBef>
              <a:spcAft>
                <a:spcPts val="0"/>
              </a:spcAft>
              <a:buClr>
                <a:schemeClr val="dk1"/>
              </a:buClr>
              <a:buSzPct val="35544"/>
              <a:buFont typeface="Arial"/>
              <a:buNone/>
            </a:pPr>
            <a:r>
              <a:rPr lang="it" sz="3094">
                <a:solidFill>
                  <a:schemeClr val="dk1"/>
                </a:solidFill>
              </a:rPr>
              <a:t> </a:t>
            </a:r>
            <a:endParaRPr sz="1500"/>
          </a:p>
        </p:txBody>
      </p:sp>
      <p:pic>
        <p:nvPicPr>
          <p:cNvPr descr="Day of Reconciliation in South Africa vector (Fornito da Getty Images)" id="84" name="Google Shape;84;p16"/>
          <p:cNvPicPr preferRelativeResize="0"/>
          <p:nvPr/>
        </p:nvPicPr>
        <p:blipFill rotWithShape="1">
          <a:blip r:embed="rId3">
            <a:alphaModFix/>
          </a:blip>
          <a:srcRect b="30403032" l="0" r="0" t="0"/>
          <a:stretch/>
        </p:blipFill>
        <p:spPr>
          <a:xfrm>
            <a:off x="319088" y="383300"/>
            <a:ext cx="8637174" cy="111273"/>
          </a:xfrm>
          <a:prstGeom prst="rect">
            <a:avLst/>
          </a:prstGeom>
          <a:noFill/>
          <a:ln>
            <a:noFill/>
          </a:ln>
        </p:spPr>
      </p:pic>
      <p:sp>
        <p:nvSpPr>
          <p:cNvPr id="85" name="Google Shape;85;p16"/>
          <p:cNvSpPr txBox="1"/>
          <p:nvPr/>
        </p:nvSpPr>
        <p:spPr>
          <a:xfrm>
            <a:off x="340325" y="187575"/>
            <a:ext cx="859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86" name="Google Shape;86;p16"/>
          <p:cNvSpPr txBox="1"/>
          <p:nvPr/>
        </p:nvSpPr>
        <p:spPr>
          <a:xfrm>
            <a:off x="361550" y="383300"/>
            <a:ext cx="8594700" cy="4617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lang="it" sz="1800">
                <a:solidFill>
                  <a:srgbClr val="CC0000"/>
                </a:solidFill>
              </a:rPr>
              <a:t>INTRODUZIONE</a:t>
            </a:r>
            <a:endParaRPr sz="1800">
              <a:solidFill>
                <a:srgbClr val="FF0000"/>
              </a:solidFill>
            </a:endParaRPr>
          </a:p>
        </p:txBody>
      </p:sp>
      <p:pic>
        <p:nvPicPr>
          <p:cNvPr id="87" name="Google Shape;87;p16" title="pexels-chinarianphotographer-14139195.jpg"/>
          <p:cNvPicPr preferRelativeResize="0"/>
          <p:nvPr/>
        </p:nvPicPr>
        <p:blipFill>
          <a:blip r:embed="rId4">
            <a:alphaModFix/>
          </a:blip>
          <a:stretch>
            <a:fillRect/>
          </a:stretch>
        </p:blipFill>
        <p:spPr>
          <a:xfrm>
            <a:off x="5814175" y="845000"/>
            <a:ext cx="2756727" cy="40745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5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it" sz="1800">
                <a:solidFill>
                  <a:srgbClr val="CC0000"/>
                </a:solidFill>
              </a:rPr>
              <a:t>TEMA 1 - GRUPPI VULNERABILI </a:t>
            </a:r>
            <a:endParaRPr sz="1800">
              <a:solidFill>
                <a:srgbClr val="CC0000"/>
              </a:solidFill>
            </a:endParaRPr>
          </a:p>
        </p:txBody>
      </p:sp>
      <p:sp>
        <p:nvSpPr>
          <p:cNvPr id="93" name="Google Shape;93;p17"/>
          <p:cNvSpPr txBox="1"/>
          <p:nvPr>
            <p:ph idx="1" type="body"/>
          </p:nvPr>
        </p:nvSpPr>
        <p:spPr>
          <a:xfrm>
            <a:off x="311700" y="1152475"/>
            <a:ext cx="5883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it" sz="1300">
                <a:solidFill>
                  <a:srgbClr val="000000"/>
                </a:solidFill>
              </a:rPr>
              <a:t>Secondo i dati diffusi dall’organizzazione UN WOMEN, ente delle Nazioni Unite  per l’uguaglianza di genere e l’emancipazione femminile, 1 donna su 10 nel mondo vive in condizioni di estrema povertà. Oltre 300 </a:t>
            </a:r>
            <a:r>
              <a:rPr lang="it" sz="1300">
                <a:solidFill>
                  <a:srgbClr val="000000"/>
                </a:solidFill>
              </a:rPr>
              <a:t>milioni</a:t>
            </a:r>
            <a:r>
              <a:rPr lang="it" sz="1300">
                <a:solidFill>
                  <a:srgbClr val="000000"/>
                </a:solidFill>
              </a:rPr>
              <a:t> di donne lavoratrici vivono in povertà senza possibilità di </a:t>
            </a:r>
            <a:r>
              <a:rPr lang="it" sz="1300">
                <a:solidFill>
                  <a:srgbClr val="000000"/>
                </a:solidFill>
              </a:rPr>
              <a:t>arricchirsi.</a:t>
            </a:r>
            <a:endParaRPr sz="1300">
              <a:solidFill>
                <a:srgbClr val="000000"/>
              </a:solidFill>
            </a:endParaRPr>
          </a:p>
          <a:p>
            <a:pPr indent="0" lvl="0" marL="0" rtl="0" algn="l">
              <a:lnSpc>
                <a:spcPct val="100000"/>
              </a:lnSpc>
              <a:spcBef>
                <a:spcPts val="1200"/>
              </a:spcBef>
              <a:spcAft>
                <a:spcPts val="0"/>
              </a:spcAft>
              <a:buNone/>
            </a:pPr>
            <a:r>
              <a:rPr lang="it" sz="1300">
                <a:solidFill>
                  <a:srgbClr val="000000"/>
                </a:solidFill>
              </a:rPr>
              <a:t>Nonostante  siano più determinate degli uomini  la loro presenza nell’istruzione è solo </a:t>
            </a:r>
            <a:r>
              <a:rPr lang="it" sz="1300">
                <a:solidFill>
                  <a:srgbClr val="000000"/>
                </a:solidFill>
              </a:rPr>
              <a:t>del</a:t>
            </a:r>
            <a:r>
              <a:rPr lang="it" sz="1300">
                <a:solidFill>
                  <a:srgbClr val="000000"/>
                </a:solidFill>
              </a:rPr>
              <a:t> 30%.</a:t>
            </a:r>
            <a:endParaRPr sz="1300">
              <a:solidFill>
                <a:srgbClr val="000000"/>
              </a:solidFill>
            </a:endParaRPr>
          </a:p>
          <a:p>
            <a:pPr indent="0" lvl="0" marL="0" rtl="0" algn="l">
              <a:lnSpc>
                <a:spcPct val="100000"/>
              </a:lnSpc>
              <a:spcBef>
                <a:spcPts val="1200"/>
              </a:spcBef>
              <a:spcAft>
                <a:spcPts val="0"/>
              </a:spcAft>
              <a:buNone/>
            </a:pPr>
            <a:r>
              <a:rPr lang="it" sz="1300">
                <a:solidFill>
                  <a:srgbClr val="000000"/>
                </a:solidFill>
              </a:rPr>
              <a:t>Secondo la banca mondiale, se le donne avessero le stesse opportunità di istruzione che hanno gli uomini darebbero un grosso </a:t>
            </a:r>
            <a:r>
              <a:rPr lang="it" sz="1300">
                <a:solidFill>
                  <a:srgbClr val="000000"/>
                </a:solidFill>
              </a:rPr>
              <a:t>contributo alla crescita economica del paese</a:t>
            </a:r>
            <a:endParaRPr sz="1300">
              <a:solidFill>
                <a:srgbClr val="000000"/>
              </a:solidFill>
            </a:endParaRPr>
          </a:p>
          <a:p>
            <a:pPr indent="0" lvl="0" marL="0" rtl="0" algn="l">
              <a:lnSpc>
                <a:spcPct val="100000"/>
              </a:lnSpc>
              <a:spcBef>
                <a:spcPts val="1200"/>
              </a:spcBef>
              <a:spcAft>
                <a:spcPts val="0"/>
              </a:spcAft>
              <a:buNone/>
            </a:pPr>
            <a:r>
              <a:rPr lang="it" sz="1300">
                <a:solidFill>
                  <a:srgbClr val="000000"/>
                </a:solidFill>
              </a:rPr>
              <a:t> </a:t>
            </a:r>
            <a:r>
              <a:rPr lang="it" sz="1300">
                <a:solidFill>
                  <a:srgbClr val="CC0000"/>
                </a:solidFill>
              </a:rPr>
              <a:t>COME RISOLVERE QUESTI PROBLEMI:</a:t>
            </a:r>
            <a:endParaRPr sz="1300">
              <a:solidFill>
                <a:srgbClr val="CC0000"/>
              </a:solidFill>
            </a:endParaRPr>
          </a:p>
          <a:p>
            <a:pPr indent="0" lvl="0" marL="0" rtl="0" algn="l">
              <a:lnSpc>
                <a:spcPct val="100000"/>
              </a:lnSpc>
              <a:spcBef>
                <a:spcPts val="1200"/>
              </a:spcBef>
              <a:spcAft>
                <a:spcPts val="1200"/>
              </a:spcAft>
              <a:buNone/>
            </a:pPr>
            <a:r>
              <a:rPr lang="it" sz="1300">
                <a:solidFill>
                  <a:srgbClr val="000000"/>
                </a:solidFill>
              </a:rPr>
              <a:t>Secondo noi, per vivere in un mondo migliore ogni paese dovrebbe dare dei sussidi economici alle famiglie povere per far andare a scuola le ragazze eliminando il matrimonio combinato, il lavoro precoce e lo sfruttamento minorile.  </a:t>
            </a:r>
            <a:endParaRPr sz="1300">
              <a:solidFill>
                <a:srgbClr val="000000"/>
              </a:solidFill>
            </a:endParaRPr>
          </a:p>
        </p:txBody>
      </p:sp>
      <p:pic>
        <p:nvPicPr>
          <p:cNvPr id="94" name="Google Shape;94;p17" title="pexels-kalz-michael-1277172-4384289.jpg"/>
          <p:cNvPicPr preferRelativeResize="0"/>
          <p:nvPr/>
        </p:nvPicPr>
        <p:blipFill>
          <a:blip r:embed="rId3">
            <a:alphaModFix/>
          </a:blip>
          <a:stretch>
            <a:fillRect/>
          </a:stretch>
        </p:blipFill>
        <p:spPr>
          <a:xfrm>
            <a:off x="6195336" y="1152476"/>
            <a:ext cx="2277062" cy="34164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178875"/>
            <a:ext cx="8520600" cy="48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800">
                <a:solidFill>
                  <a:srgbClr val="000000"/>
                </a:solidFill>
              </a:rPr>
              <a:t>…</a:t>
            </a:r>
            <a:endParaRPr sz="1800">
              <a:solidFill>
                <a:srgbClr val="000000"/>
              </a:solidFill>
            </a:endParaRPr>
          </a:p>
        </p:txBody>
      </p:sp>
      <p:sp>
        <p:nvSpPr>
          <p:cNvPr id="100" name="Google Shape;100;p18"/>
          <p:cNvSpPr txBox="1"/>
          <p:nvPr>
            <p:ph idx="1" type="body"/>
          </p:nvPr>
        </p:nvSpPr>
        <p:spPr>
          <a:xfrm>
            <a:off x="311700" y="715475"/>
            <a:ext cx="5071800" cy="3853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it" sz="1300">
                <a:solidFill>
                  <a:srgbClr val="000000"/>
                </a:solidFill>
              </a:rPr>
              <a:t>Oggi nel mondo ci sono circa 240 milioni di ragazzi con disabilità. Il problema è che, specialmente nei paesi più poveri circa il 50% di loro non mette piede in una classe. In alcune zone questa cifra è anche del 90%. I dati dell’UNESCO ci dicono che, in alcuni paesi gli insegnanti non sono in grado di supportare questi ragazzi; nel 67% nelle scuola mancano rampe e ascensori. </a:t>
            </a:r>
            <a:endParaRPr sz="1300">
              <a:solidFill>
                <a:srgbClr val="000000"/>
              </a:solidFill>
            </a:endParaRPr>
          </a:p>
          <a:p>
            <a:pPr indent="0" lvl="0" marL="0" marR="0" rtl="0" algn="l">
              <a:lnSpc>
                <a:spcPct val="100000"/>
              </a:lnSpc>
              <a:spcBef>
                <a:spcPts val="1200"/>
              </a:spcBef>
              <a:spcAft>
                <a:spcPts val="0"/>
              </a:spcAft>
              <a:buNone/>
            </a:pPr>
            <a:r>
              <a:rPr lang="it" sz="1300">
                <a:solidFill>
                  <a:srgbClr val="000000"/>
                </a:solidFill>
              </a:rPr>
              <a:t>Tutto ciò può portare conseguenze enormi, creando una ‘’fuga di cervelli forzata’’, dove menti che potrebbero risolvere problemi globali rimangono inutilizzate ed il mondo perde le generazioni più empatiche e inclusive mentre si rischia che aumenti il bullismo.</a:t>
            </a:r>
            <a:endParaRPr sz="1300">
              <a:solidFill>
                <a:srgbClr val="000000"/>
              </a:solidFill>
            </a:endParaRPr>
          </a:p>
          <a:p>
            <a:pPr indent="0" lvl="0" marL="0" marR="0" rtl="0" algn="l">
              <a:lnSpc>
                <a:spcPct val="100000"/>
              </a:lnSpc>
              <a:spcBef>
                <a:spcPts val="1200"/>
              </a:spcBef>
              <a:spcAft>
                <a:spcPts val="0"/>
              </a:spcAft>
              <a:buNone/>
            </a:pPr>
            <a:r>
              <a:rPr lang="it" sz="1300">
                <a:solidFill>
                  <a:srgbClr val="CC0000"/>
                </a:solidFill>
              </a:rPr>
              <a:t>COME RISOLVERE QUESTI PROBLEMI:</a:t>
            </a:r>
            <a:endParaRPr sz="1300">
              <a:solidFill>
                <a:srgbClr val="CC0000"/>
              </a:solidFill>
            </a:endParaRPr>
          </a:p>
          <a:p>
            <a:pPr indent="0" lvl="0" marL="0" marR="0" rtl="0" algn="l">
              <a:lnSpc>
                <a:spcPct val="100000"/>
              </a:lnSpc>
              <a:spcBef>
                <a:spcPts val="1200"/>
              </a:spcBef>
              <a:spcAft>
                <a:spcPts val="1200"/>
              </a:spcAft>
              <a:buNone/>
            </a:pPr>
            <a:r>
              <a:rPr lang="it" sz="1300">
                <a:solidFill>
                  <a:srgbClr val="000000"/>
                </a:solidFill>
              </a:rPr>
              <a:t>Per risolvere questo problema bisogna abolire le barriere architettoniche, costruendo scuole che siano accessibili con trasporti sicuri per arrivarci. Usare la tecnologia come software che legge gli schermi per i non vedenti o creare  tastiere speciali e semplificare i testi e traducendo tutto all’istante.  </a:t>
            </a:r>
            <a:endParaRPr sz="1300">
              <a:solidFill>
                <a:srgbClr val="000000"/>
              </a:solidFill>
            </a:endParaRPr>
          </a:p>
        </p:txBody>
      </p:sp>
      <p:pic>
        <p:nvPicPr>
          <p:cNvPr id="101" name="Google Shape;101;p18" title="pexels-mikhail-nilov-7698276.jpg"/>
          <p:cNvPicPr preferRelativeResize="0"/>
          <p:nvPr/>
        </p:nvPicPr>
        <p:blipFill>
          <a:blip r:embed="rId3">
            <a:alphaModFix/>
          </a:blip>
          <a:stretch>
            <a:fillRect/>
          </a:stretch>
        </p:blipFill>
        <p:spPr>
          <a:xfrm>
            <a:off x="5823750" y="607350"/>
            <a:ext cx="2546701" cy="39615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54395"/>
              <a:buFont typeface="Arial"/>
              <a:buNone/>
            </a:pPr>
            <a:r>
              <a:rPr lang="it" sz="2022">
                <a:solidFill>
                  <a:srgbClr val="CC0000"/>
                </a:solidFill>
              </a:rPr>
              <a:t>TEMA 2 - LA DIGITALIZZAZIONE</a:t>
            </a:r>
            <a:endParaRPr sz="1800">
              <a:solidFill>
                <a:srgbClr val="FF0000"/>
              </a:solidFill>
            </a:endParaRPr>
          </a:p>
          <a:p>
            <a:pPr indent="0" lvl="0" marL="0" rtl="0" algn="l">
              <a:spcBef>
                <a:spcPts val="0"/>
              </a:spcBef>
              <a:spcAft>
                <a:spcPts val="0"/>
              </a:spcAft>
              <a:buNone/>
            </a:pPr>
            <a:r>
              <a:t/>
            </a:r>
            <a:endParaRPr/>
          </a:p>
        </p:txBody>
      </p:sp>
      <p:sp>
        <p:nvSpPr>
          <p:cNvPr id="107" name="Google Shape;107;p19"/>
          <p:cNvSpPr txBox="1"/>
          <p:nvPr>
            <p:ph idx="1" type="body"/>
          </p:nvPr>
        </p:nvSpPr>
        <p:spPr>
          <a:xfrm>
            <a:off x="311700" y="1152475"/>
            <a:ext cx="62457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it" sz="1300">
                <a:solidFill>
                  <a:schemeClr val="dk1"/>
                </a:solidFill>
              </a:rPr>
              <a:t>Siamo abituati a pensare alla digitalizzazione come a un processo inarrestabile,ma i dati UNESCO ci dicono che,oltre 2,2 miliardi di persone non hanno mai effettuato un accesso a internet. e solo un bambino con disabilità su dieci nei paesi a basso e medio reddito ha accesso alle tecnologie assistive necessarie. Sebbene la dislessia interessi  il 10% della popolazione scolastica mondiale meno del 15% delle scuole fornisce software di supporto.</a:t>
            </a:r>
            <a:endParaRPr sz="1300">
              <a:solidFill>
                <a:schemeClr val="dk1"/>
              </a:solidFill>
            </a:endParaRPr>
          </a:p>
          <a:p>
            <a:pPr indent="0" lvl="0" marL="0" rtl="0" algn="l">
              <a:spcBef>
                <a:spcPts val="1200"/>
              </a:spcBef>
              <a:spcAft>
                <a:spcPts val="0"/>
              </a:spcAft>
              <a:buClr>
                <a:schemeClr val="dk1"/>
              </a:buClr>
              <a:buSzPts val="1100"/>
              <a:buFont typeface="Arial"/>
              <a:buNone/>
            </a:pPr>
            <a:r>
              <a:rPr lang="it" sz="1300">
                <a:solidFill>
                  <a:schemeClr val="dk1"/>
                </a:solidFill>
              </a:rPr>
              <a:t>In molte regioni il costo di uno di questi  software supera tre mesi di salario medio,trasformando il diritto allo studio in un lusso economico e geografico. Oggi, l'impossibilità di accedere a un software crea una nuova emarginazione, simile a quella descritta da Daniel Pennac nel suo Diario di scuola. Qui, l'autore racconta il 'dolore del somaro', il dramma di chi resta indietro non per mancanza di intelligenza, ma per mancanza di supporto.</a:t>
            </a:r>
            <a:endParaRPr sz="1300">
              <a:solidFill>
                <a:schemeClr val="dk1"/>
              </a:solidFill>
            </a:endParaRPr>
          </a:p>
          <a:p>
            <a:pPr indent="0" lvl="0" marL="0" rtl="0" algn="l">
              <a:spcBef>
                <a:spcPts val="1200"/>
              </a:spcBef>
              <a:spcAft>
                <a:spcPts val="1200"/>
              </a:spcAft>
              <a:buNone/>
            </a:pPr>
            <a:r>
              <a:rPr i="1" lang="it" sz="1300">
                <a:solidFill>
                  <a:schemeClr val="dk1"/>
                </a:solidFill>
              </a:rPr>
              <a:t>Ma l’esclusione digitale non riguarda solo la mancanza di strumenti, riguarda anche chi progetta quegli strumenti.</a:t>
            </a:r>
            <a:endParaRPr i="1"/>
          </a:p>
        </p:txBody>
      </p:sp>
      <p:pic>
        <p:nvPicPr>
          <p:cNvPr id="108" name="Google Shape;108;p19" title="pexels-yaroslav-shuraev-6279781.jpg"/>
          <p:cNvPicPr preferRelativeResize="0"/>
          <p:nvPr/>
        </p:nvPicPr>
        <p:blipFill>
          <a:blip r:embed="rId3">
            <a:alphaModFix/>
          </a:blip>
          <a:stretch>
            <a:fillRect/>
          </a:stretch>
        </p:blipFill>
        <p:spPr>
          <a:xfrm>
            <a:off x="6709800" y="1152475"/>
            <a:ext cx="2122500" cy="31845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0"/>
            <a:ext cx="8520600" cy="476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a:t>
            </a:r>
            <a:endParaRPr/>
          </a:p>
        </p:txBody>
      </p:sp>
      <p:sp>
        <p:nvSpPr>
          <p:cNvPr id="114" name="Google Shape;114;p20"/>
          <p:cNvSpPr txBox="1"/>
          <p:nvPr>
            <p:ph idx="1" type="body"/>
          </p:nvPr>
        </p:nvSpPr>
        <p:spPr>
          <a:xfrm>
            <a:off x="165300" y="36975"/>
            <a:ext cx="8840700" cy="26097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Clr>
                <a:schemeClr val="dk1"/>
              </a:buClr>
              <a:buSzPts val="935"/>
              <a:buFont typeface="Arial"/>
              <a:buNone/>
            </a:pPr>
            <a:r>
              <a:rPr lang="it" sz="1300">
                <a:solidFill>
                  <a:schemeClr val="dk1"/>
                </a:solidFill>
              </a:rPr>
              <a:t>Le donne, esattamente come gli studenti con disabilità, vengono isolate nel mondo digitale: per loro l’accesso alla creazione tecnologica (sviluppo di app e software) presenta ostacoli difficili da superare.</a:t>
            </a:r>
            <a:endParaRPr sz="1300">
              <a:solidFill>
                <a:schemeClr val="dk1"/>
              </a:solidFill>
            </a:endParaRPr>
          </a:p>
          <a:p>
            <a:pPr indent="0" lvl="0" marL="0" rtl="0" algn="l">
              <a:lnSpc>
                <a:spcPct val="105000"/>
              </a:lnSpc>
              <a:spcBef>
                <a:spcPts val="1200"/>
              </a:spcBef>
              <a:spcAft>
                <a:spcPts val="0"/>
              </a:spcAft>
              <a:buClr>
                <a:schemeClr val="dk1"/>
              </a:buClr>
              <a:buSzPts val="935"/>
              <a:buFont typeface="Arial"/>
              <a:buNone/>
            </a:pPr>
            <a:r>
              <a:rPr lang="it" sz="1300">
                <a:solidFill>
                  <a:schemeClr val="dk1"/>
                </a:solidFill>
              </a:rPr>
              <a:t>Nonostante le donne rappresentano oltre il 55% dei laureati, solo il 20% sceglie facoltà di ingegneria o informatica. Persistono, infatti,  pregiudizi culturali che dipingono la tecnologia come un campo per “soli uomini” scoraggiando così le ragazze fin dai primi anni di scuola. Inoltre, la mancanza di  figure di riferimento femminili nei libri di testo e nei media impedisce alle studentesse di identificarsi in questi ruoli, rendendo le carriere tecnologiche prospettive lontane e difficilmente immaginabili.</a:t>
            </a:r>
            <a:endParaRPr sz="1300">
              <a:solidFill>
                <a:schemeClr val="dk1"/>
              </a:solidFill>
            </a:endParaRPr>
          </a:p>
          <a:p>
            <a:pPr indent="0" lvl="0" marL="0" rtl="0" algn="l">
              <a:lnSpc>
                <a:spcPct val="105000"/>
              </a:lnSpc>
              <a:spcBef>
                <a:spcPts val="1200"/>
              </a:spcBef>
              <a:spcAft>
                <a:spcPts val="1200"/>
              </a:spcAft>
              <a:buSzPts val="935"/>
              <a:buNone/>
            </a:pPr>
            <a:r>
              <a:rPr lang="it" sz="1300">
                <a:solidFill>
                  <a:schemeClr val="dk1"/>
                </a:solidFill>
              </a:rPr>
              <a:t>Inoltre, realizzare tecnologia richiede  fondi. I dati sui Venture Capital mostrano che meno  del 3% dei finanziamenti globali è destinato a Startup fondate esclusivamente da donne. Questo limite impedisce alle donne di  trasformare le loro idee in prodotti reali, lasciando lo sviluppo di software quasi esclusivamente agli uomini </a:t>
            </a:r>
            <a:endParaRPr sz="1300"/>
          </a:p>
        </p:txBody>
      </p:sp>
      <p:sp>
        <p:nvSpPr>
          <p:cNvPr id="115" name="Google Shape;115;p20"/>
          <p:cNvSpPr txBox="1"/>
          <p:nvPr/>
        </p:nvSpPr>
        <p:spPr>
          <a:xfrm>
            <a:off x="-3457850" y="1424675"/>
            <a:ext cx="3000000" cy="3849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1200"/>
              </a:spcAft>
              <a:buNone/>
            </a:pPr>
            <a:r>
              <a:t/>
            </a:r>
            <a:endParaRPr sz="1300">
              <a:solidFill>
                <a:schemeClr val="dk1"/>
              </a:solidFill>
            </a:endParaRPr>
          </a:p>
        </p:txBody>
      </p:sp>
      <p:pic>
        <p:nvPicPr>
          <p:cNvPr id="116" name="Google Shape;116;p20"/>
          <p:cNvPicPr preferRelativeResize="0"/>
          <p:nvPr/>
        </p:nvPicPr>
        <p:blipFill>
          <a:blip r:embed="rId3">
            <a:alphaModFix/>
          </a:blip>
          <a:stretch>
            <a:fillRect/>
          </a:stretch>
        </p:blipFill>
        <p:spPr>
          <a:xfrm>
            <a:off x="165300" y="2646675"/>
            <a:ext cx="5819726" cy="2192025"/>
          </a:xfrm>
          <a:prstGeom prst="rect">
            <a:avLst/>
          </a:prstGeom>
          <a:noFill/>
          <a:ln>
            <a:noFill/>
          </a:ln>
        </p:spPr>
      </p:pic>
      <p:sp>
        <p:nvSpPr>
          <p:cNvPr id="117" name="Google Shape;117;p20"/>
          <p:cNvSpPr txBox="1"/>
          <p:nvPr/>
        </p:nvSpPr>
        <p:spPr>
          <a:xfrm>
            <a:off x="5915575" y="2799075"/>
            <a:ext cx="3000000" cy="144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it" sz="1000">
                <a:solidFill>
                  <a:srgbClr val="0F0F0F"/>
                </a:solidFill>
              </a:rPr>
              <a:t>“</a:t>
            </a:r>
            <a:r>
              <a:rPr i="1" lang="it" sz="1000">
                <a:solidFill>
                  <a:srgbClr val="0F0F0F"/>
                </a:solidFill>
              </a:rPr>
              <a:t>Se si guarda alle start up in fase iniziale la percentuale è ancora inferiore: nel 2024 solo il 20,5% delle 3.121 operazioni di finanziamenti ha coinvolto almeno una co-fondatrice, rispetto al 26,5% registrato quattro anni fa.”</a:t>
            </a:r>
            <a:endParaRPr i="1" sz="1000">
              <a:solidFill>
                <a:srgbClr val="0F0F0F"/>
              </a:solidFill>
            </a:endParaRPr>
          </a:p>
          <a:p>
            <a:pPr indent="0" lvl="0" marL="0" rtl="0" algn="l">
              <a:spcBef>
                <a:spcPts val="0"/>
              </a:spcBef>
              <a:spcAft>
                <a:spcPts val="0"/>
              </a:spcAft>
              <a:buNone/>
            </a:pPr>
            <a:r>
              <a:rPr i="1" lang="it" sz="1000">
                <a:solidFill>
                  <a:srgbClr val="0F0F0F"/>
                </a:solidFill>
              </a:rPr>
              <a:t>da: </a:t>
            </a:r>
            <a:br>
              <a:rPr i="1" lang="it" sz="1000">
                <a:solidFill>
                  <a:srgbClr val="0F0F0F"/>
                </a:solidFill>
              </a:rPr>
            </a:br>
            <a:r>
              <a:rPr i="1" lang="it" sz="1000">
                <a:solidFill>
                  <a:srgbClr val="0F0F0F"/>
                </a:solidFill>
              </a:rPr>
              <a:t>Il sole 24 ore online  del 22 gennaio 2025.</a:t>
            </a:r>
            <a:endParaRPr i="1" sz="1000">
              <a:solidFill>
                <a:srgbClr val="0F0F0F"/>
              </a:solidFill>
            </a:endParaRPr>
          </a:p>
          <a:p>
            <a:pPr indent="0" lvl="0" marL="0" rtl="0" algn="l">
              <a:spcBef>
                <a:spcPts val="0"/>
              </a:spcBef>
              <a:spcAft>
                <a:spcPts val="0"/>
              </a:spcAft>
              <a:buNone/>
            </a:pPr>
            <a:r>
              <a:t/>
            </a:r>
            <a:endParaRPr sz="1200">
              <a:solidFill>
                <a:srgbClr val="0F0F0F"/>
              </a:solidFill>
              <a:highlight>
                <a:srgbClr val="F5E5D5"/>
              </a:highlight>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idx="1" type="body"/>
          </p:nvPr>
        </p:nvSpPr>
        <p:spPr>
          <a:xfrm>
            <a:off x="311700" y="453675"/>
            <a:ext cx="8250300" cy="4115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it" sz="1300">
                <a:solidFill>
                  <a:srgbClr val="CC0000"/>
                </a:solidFill>
              </a:rPr>
              <a:t>PRIMO PROBLEMA: Digital divide</a:t>
            </a:r>
            <a:endParaRPr b="1" i="1" sz="1400">
              <a:solidFill>
                <a:schemeClr val="dk1"/>
              </a:solidFill>
            </a:endParaRPr>
          </a:p>
          <a:p>
            <a:pPr indent="0" lvl="0" marL="0" rtl="0" algn="l">
              <a:spcBef>
                <a:spcPts val="0"/>
              </a:spcBef>
              <a:spcAft>
                <a:spcPts val="0"/>
              </a:spcAft>
              <a:buClr>
                <a:schemeClr val="dk1"/>
              </a:buClr>
              <a:buSzPts val="1100"/>
              <a:buFont typeface="Arial"/>
              <a:buNone/>
            </a:pPr>
            <a:r>
              <a:rPr lang="it" sz="1300">
                <a:solidFill>
                  <a:schemeClr val="dk1"/>
                </a:solidFill>
              </a:rPr>
              <a:t>Quando osserviamo che a livello mondiale soltanto un bambino con disabilità su dieci dispone delle tecnologie assistive necessarie, non stiamo solo leggendo una statistica di carenza materiale; ogni volta che una mente brillante viene confinata nel silenzio per l’assenza di un supporto digitale, la società intera subisce una perdita incalcolabile: perdiamo le app che non verranno mai scritte, le scoperte che non verranno mai formulate, insomma perdiamo menti che potrebbero rivoluzionare il mondo</a:t>
            </a:r>
            <a:endParaRPr sz="1300">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it" sz="1300">
                <a:solidFill>
                  <a:srgbClr val="CC0000"/>
                </a:solidFill>
              </a:rPr>
              <a:t>Proposta</a:t>
            </a:r>
            <a:r>
              <a:rPr lang="it" sz="1300">
                <a:solidFill>
                  <a:schemeClr val="dk1"/>
                </a:solidFill>
              </a:rPr>
              <a:t> </a:t>
            </a:r>
            <a:endParaRPr sz="1300">
              <a:solidFill>
                <a:schemeClr val="dk1"/>
              </a:solidFill>
            </a:endParaRPr>
          </a:p>
          <a:p>
            <a:pPr indent="0" lvl="0" marL="0" rtl="0" algn="l">
              <a:spcBef>
                <a:spcPts val="0"/>
              </a:spcBef>
              <a:spcAft>
                <a:spcPts val="1200"/>
              </a:spcAft>
              <a:buNone/>
            </a:pPr>
            <a:r>
              <a:rPr lang="it" sz="1300">
                <a:solidFill>
                  <a:schemeClr val="dk1"/>
                </a:solidFill>
              </a:rPr>
              <a:t>Secondo noi, ogni studente con disabilità o DSA dovrebbe ricevere un kit digitale, quindi un tablet con software compensativi, sintesi vocale, e che sia soprattutto gratuito e open source perché molte famiglie non potrebbero affrontare queste spese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