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Lobster"/>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24" Type="http://schemas.openxmlformats.org/officeDocument/2006/relationships/font" Target="fonts/Lobster-regular.fntdata"/><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d2a1f2a19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d2a1f2a19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d288b546f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d288b546f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d288b546f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d288b546f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d1c3fb509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d1c3fb509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d2ee1e11a2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d2ee1e11a2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d2cb41189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d2cb41189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d2f1bd94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d2f1bd94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96753dcc6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96753dcc6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d1bb387071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d1bb387071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d1bb38707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d1bb38707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96753dcc6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96753dcc6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96753dcc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96753dcc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d288b546f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d288b546f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pexels.com/it-it/foto/scale-ragazza-seduto-bambini-5621884/" TargetMode="External"/><Relationship Id="rId4" Type="http://schemas.openxmlformats.org/officeDocument/2006/relationships/hyperlink" Target="https://www.pexels.com/it-it/foto/foto-di-cartelli-e-vernice-spary-5926357/" TargetMode="External"/><Relationship Id="rId11" Type="http://schemas.openxmlformats.org/officeDocument/2006/relationships/hyperlink" Target="https://www.pexels.com/it-it/foto/citta-auto-persona-acqua-26202094/" TargetMode="External"/><Relationship Id="rId10" Type="http://schemas.openxmlformats.org/officeDocument/2006/relationships/hyperlink" Target="https://www.pexels.com/it-it/foto/strada-rotto-spazzatura-turchia-15823390/" TargetMode="External"/><Relationship Id="rId9" Type="http://schemas.openxmlformats.org/officeDocument/2006/relationships/hyperlink" Target="https://www.ilsole24ore.com/art/in-calo-investimenti-venture-capital-start-up-fondate-donne-AGtff5RC?refresh_ce" TargetMode="External"/><Relationship Id="rId5" Type="http://schemas.openxmlformats.org/officeDocument/2006/relationships/hyperlink" Target="https://www.pexels.com/it-it/foto/uomo-etnico-nel-villaggio-contro-vecchie-capanne-4384289/" TargetMode="External"/><Relationship Id="rId6" Type="http://schemas.openxmlformats.org/officeDocument/2006/relationships/hyperlink" Target="https://www.pexels.com/it-it/foto/uomo-etnico-nel-villaggio-contro-vecchie-capanne-4384289/" TargetMode="External"/><Relationship Id="rId7" Type="http://schemas.openxmlformats.org/officeDocument/2006/relationships/hyperlink" Target="https://www.pexels.com/it-it/foto/uomo-in-canotta-marrone-che-si-siede-sulla-sedia-a-rotelle-7698276/" TargetMode="External"/><Relationship Id="rId8" Type="http://schemas.openxmlformats.org/officeDocument/2006/relationships/hyperlink" Target="https://www.pexels.com/it-it/foto/lavorando-seduto-tavoletta-digitale-progetto-627978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311700" y="271475"/>
            <a:ext cx="8520600" cy="746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it" sz="2333">
                <a:solidFill>
                  <a:srgbClr val="FFFF00"/>
                </a:solidFill>
              </a:rPr>
              <a:t>Evolving Education: Challenges and Solutions</a:t>
            </a:r>
            <a:endParaRPr b="1" sz="2333">
              <a:solidFill>
                <a:srgbClr val="FFFF00"/>
              </a:solidFill>
            </a:endParaRPr>
          </a:p>
          <a:p>
            <a:pPr indent="0" lvl="0" marL="0" rtl="0" algn="ctr">
              <a:lnSpc>
                <a:spcPct val="115000"/>
              </a:lnSpc>
              <a:spcBef>
                <a:spcPts val="1000"/>
              </a:spcBef>
              <a:spcAft>
                <a:spcPts val="0"/>
              </a:spcAft>
              <a:buClr>
                <a:schemeClr val="dk1"/>
              </a:buClr>
              <a:buSzPct val="91666"/>
              <a:buFont typeface="Arial"/>
              <a:buNone/>
            </a:pPr>
            <a:r>
              <a:rPr b="1" i="1" lang="it" sz="1200">
                <a:solidFill>
                  <a:srgbClr val="FFFF00"/>
                </a:solidFill>
              </a:rPr>
              <a:t>CONSULTATION ON THE INITIATIVE ON THE EVOLVING RIGHT TO EDUCATION</a:t>
            </a:r>
            <a:endParaRPr b="1" i="1" sz="1200">
              <a:solidFill>
                <a:srgbClr val="FFFF00"/>
              </a:solidFill>
            </a:endParaRPr>
          </a:p>
          <a:p>
            <a:pPr indent="0" lvl="0" marL="0" rtl="0" algn="l">
              <a:spcBef>
                <a:spcPts val="0"/>
              </a:spcBef>
              <a:spcAft>
                <a:spcPts val="0"/>
              </a:spcAft>
              <a:buNone/>
            </a:pPr>
            <a:r>
              <a:t/>
            </a:r>
            <a:endParaRPr sz="2000">
              <a:solidFill>
                <a:srgbClr val="CC0000"/>
              </a:solidFill>
            </a:endParaRPr>
          </a:p>
        </p:txBody>
      </p:sp>
      <p:sp>
        <p:nvSpPr>
          <p:cNvPr id="55" name="Google Shape;55;p13"/>
          <p:cNvSpPr txBox="1"/>
          <p:nvPr>
            <p:ph idx="1" type="body"/>
          </p:nvPr>
        </p:nvSpPr>
        <p:spPr>
          <a:xfrm>
            <a:off x="311700" y="1337300"/>
            <a:ext cx="8520600" cy="123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300">
                <a:solidFill>
                  <a:schemeClr val="lt1"/>
                </a:solidFill>
              </a:rPr>
              <a:t>I.C. FRATTAMAGGIORE 3 - G. GENOINO -  CLASSE 3 I</a:t>
            </a:r>
            <a:endParaRPr sz="1300">
              <a:solidFill>
                <a:schemeClr val="lt1"/>
              </a:solidFill>
            </a:endParaRPr>
          </a:p>
          <a:p>
            <a:pPr indent="0" lvl="0" marL="0" rtl="0" algn="l">
              <a:spcBef>
                <a:spcPts val="1200"/>
              </a:spcBef>
              <a:spcAft>
                <a:spcPts val="0"/>
              </a:spcAft>
              <a:buNone/>
            </a:pPr>
            <a:r>
              <a:rPr lang="it" sz="1300">
                <a:solidFill>
                  <a:schemeClr val="lt1"/>
                </a:solidFill>
              </a:rPr>
              <a:t>HEAD TEACHER:	ANGELA CECERE</a:t>
            </a:r>
            <a:endParaRPr sz="1300">
              <a:solidFill>
                <a:schemeClr val="lt1"/>
              </a:solidFill>
            </a:endParaRPr>
          </a:p>
          <a:p>
            <a:pPr indent="0" lvl="0" marL="0" rtl="0" algn="l">
              <a:spcBef>
                <a:spcPts val="1200"/>
              </a:spcBef>
              <a:spcAft>
                <a:spcPts val="1200"/>
              </a:spcAft>
              <a:buNone/>
            </a:pPr>
            <a:r>
              <a:rPr lang="it" sz="1300">
                <a:solidFill>
                  <a:schemeClr val="lt1"/>
                </a:solidFill>
              </a:rPr>
              <a:t>TEACHERS: 	MARIA MASCOLO - GUIDO RUSSO -  MARIAROSARIA QUARANTA</a:t>
            </a:r>
            <a:endParaRPr sz="1300">
              <a:solidFill>
                <a:schemeClr val="lt1"/>
              </a:solidFill>
            </a:endParaRPr>
          </a:p>
        </p:txBody>
      </p:sp>
      <p:pic>
        <p:nvPicPr>
          <p:cNvPr id="56" name="Google Shape;56;p13" title="pexels-gustavo-fring-5621884 (1).jpg"/>
          <p:cNvPicPr preferRelativeResize="0"/>
          <p:nvPr/>
        </p:nvPicPr>
        <p:blipFill>
          <a:blip r:embed="rId3">
            <a:alphaModFix/>
          </a:blip>
          <a:stretch>
            <a:fillRect/>
          </a:stretch>
        </p:blipFill>
        <p:spPr>
          <a:xfrm>
            <a:off x="4654475" y="2571750"/>
            <a:ext cx="4489523" cy="2626625"/>
          </a:xfrm>
          <a:prstGeom prst="rect">
            <a:avLst/>
          </a:prstGeom>
          <a:noFill/>
          <a:ln>
            <a:noFill/>
          </a:ln>
        </p:spPr>
      </p:pic>
      <p:pic>
        <p:nvPicPr>
          <p:cNvPr id="57" name="Google Shape;57;p13" title="pexels-sora-shimazaki-5926357.jpg"/>
          <p:cNvPicPr preferRelativeResize="0"/>
          <p:nvPr/>
        </p:nvPicPr>
        <p:blipFill rotWithShape="1">
          <a:blip r:embed="rId4">
            <a:alphaModFix/>
          </a:blip>
          <a:srcRect b="29117" l="0" r="0" t="14716"/>
          <a:stretch/>
        </p:blipFill>
        <p:spPr>
          <a:xfrm>
            <a:off x="0" y="2571799"/>
            <a:ext cx="4654476" cy="26266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idx="1" type="body"/>
          </p:nvPr>
        </p:nvSpPr>
        <p:spPr>
          <a:xfrm>
            <a:off x="311700" y="445025"/>
            <a:ext cx="8520600" cy="4123800"/>
          </a:xfrm>
          <a:prstGeom prst="rect">
            <a:avLst/>
          </a:prstGeom>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lang="it" sz="1300">
                <a:solidFill>
                  <a:srgbClr val="CC0000"/>
                </a:solidFill>
              </a:rPr>
              <a:t>SECOND ISSUE: Gender digital divide</a:t>
            </a:r>
            <a:endParaRPr sz="1300">
              <a:solidFill>
                <a:srgbClr val="CC0000"/>
              </a:solidFill>
            </a:endParaRPr>
          </a:p>
          <a:p>
            <a:pPr indent="0" lvl="0" marL="0" marR="0" rtl="0" algn="l">
              <a:lnSpc>
                <a:spcPct val="115000"/>
              </a:lnSpc>
              <a:spcBef>
                <a:spcPts val="1200"/>
              </a:spcBef>
              <a:spcAft>
                <a:spcPts val="0"/>
              </a:spcAft>
              <a:buNone/>
            </a:pPr>
            <a:r>
              <a:rPr lang="it" sz="1300">
                <a:solidFill>
                  <a:schemeClr val="dk1"/>
                </a:solidFill>
              </a:rPr>
              <a:t>Firstly, one of the consequences of the gender digital divide is that, since AI learns from the data we provide, a tech world without women produces algorithms that amplify sexism: if, for example, we ask artificial intelligence to generate an image of an architect, it will almost certainly produce an image of a male architect, even though female architects also exist. Furthermore, the development of apps, software and digital products by teams consisting solely of men or with a male majority adequately meets the needs of less than half the world’s population.</a:t>
            </a:r>
            <a:endParaRPr sz="1300">
              <a:solidFill>
                <a:schemeClr val="dk1"/>
              </a:solidFill>
            </a:endParaRPr>
          </a:p>
          <a:p>
            <a:pPr indent="0" lvl="0" marL="0" marR="0" rtl="0" algn="l">
              <a:lnSpc>
                <a:spcPct val="115000"/>
              </a:lnSpc>
              <a:spcBef>
                <a:spcPts val="1200"/>
              </a:spcBef>
              <a:spcAft>
                <a:spcPts val="0"/>
              </a:spcAft>
              <a:buNone/>
            </a:pPr>
            <a:r>
              <a:rPr lang="it" sz="1300">
                <a:solidFill>
                  <a:srgbClr val="CC0000"/>
                </a:solidFill>
              </a:rPr>
              <a:t>How to solve the problem</a:t>
            </a:r>
            <a:endParaRPr sz="1300">
              <a:solidFill>
                <a:srgbClr val="CC0000"/>
              </a:solidFill>
            </a:endParaRPr>
          </a:p>
          <a:p>
            <a:pPr indent="0" lvl="0" marL="0" marR="0" rtl="0" algn="l">
              <a:lnSpc>
                <a:spcPct val="115000"/>
              </a:lnSpc>
              <a:spcBef>
                <a:spcPts val="1200"/>
              </a:spcBef>
              <a:spcAft>
                <a:spcPts val="0"/>
              </a:spcAft>
              <a:buNone/>
            </a:pPr>
            <a:r>
              <a:rPr lang="it" sz="1300">
                <a:solidFill>
                  <a:schemeClr val="dk1"/>
                </a:solidFill>
              </a:rPr>
              <a:t>In our view, to limit gender inequality in the IT sector, it is necessary to ensure that every working team is made up of 50% men and 50% women. Furthermore, governments should create tax incentives and guaranteed funds to support female-led tech start-ups. Given that currently only 3% of funding goes to women (Source: Crunchbase), one solution could be to create funding channels that reward gender diversity in development teams.</a:t>
            </a:r>
            <a:endParaRPr sz="1300">
              <a:solidFill>
                <a:schemeClr val="dk1"/>
              </a:solidFill>
            </a:endParaRPr>
          </a:p>
          <a:p>
            <a:pPr indent="0" lvl="0" marL="0" marR="0" rtl="0" algn="l">
              <a:lnSpc>
                <a:spcPct val="115000"/>
              </a:lnSpc>
              <a:spcBef>
                <a:spcPts val="1200"/>
              </a:spcBef>
              <a:spcAft>
                <a:spcPts val="1200"/>
              </a:spcAft>
              <a:buNone/>
            </a:pPr>
            <a:r>
              <a:t/>
            </a:r>
            <a:endParaRPr sz="13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228125" y="529900"/>
            <a:ext cx="5464800" cy="3559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990"/>
              <a:buFont typeface="Arial"/>
              <a:buNone/>
            </a:pPr>
            <a:r>
              <a:rPr lang="it" sz="1300"/>
              <a:t>C</a:t>
            </a:r>
            <a:r>
              <a:rPr lang="it" sz="1300"/>
              <a:t>limate change is literally stealing time from learning, especially in poor countries.</a:t>
            </a:r>
            <a:endParaRPr sz="1300"/>
          </a:p>
          <a:p>
            <a:pPr indent="0" lvl="0" marL="0" rtl="0" algn="l">
              <a:lnSpc>
                <a:spcPct val="100000"/>
              </a:lnSpc>
              <a:spcBef>
                <a:spcPts val="0"/>
              </a:spcBef>
              <a:spcAft>
                <a:spcPts val="0"/>
              </a:spcAft>
              <a:buClr>
                <a:schemeClr val="dk1"/>
              </a:buClr>
              <a:buSzPts val="990"/>
              <a:buFont typeface="Arial"/>
              <a:buNone/>
            </a:pPr>
            <a:r>
              <a:t/>
            </a:r>
            <a:endParaRPr sz="1300"/>
          </a:p>
          <a:p>
            <a:pPr indent="0" lvl="0" marL="0" rtl="0" algn="l">
              <a:lnSpc>
                <a:spcPct val="100000"/>
              </a:lnSpc>
              <a:spcBef>
                <a:spcPts val="0"/>
              </a:spcBef>
              <a:spcAft>
                <a:spcPts val="0"/>
              </a:spcAft>
              <a:buClr>
                <a:schemeClr val="dk1"/>
              </a:buClr>
              <a:buSzPts val="990"/>
              <a:buFont typeface="Arial"/>
              <a:buNone/>
            </a:pPr>
            <a:r>
              <a:rPr lang="it" sz="1300"/>
              <a:t>A r</a:t>
            </a:r>
            <a:r>
              <a:rPr lang="it" sz="1300"/>
              <a:t>ecent UNESCO report indicates that by 2030, global warming could reach plus 1.5°C. Other data shows that in 2018, 17.2 million people were forced to leave their homes due to natural disasters, such as floods or earthquakes. By 2020, this number had risen to </a:t>
            </a:r>
            <a:r>
              <a:rPr lang="it" sz="1300"/>
              <a:t>30</a:t>
            </a:r>
            <a:r>
              <a:rPr lang="it" sz="1300"/>
              <a:t>.7 million due to extreme weather events…</a:t>
            </a:r>
            <a:endParaRPr sz="1300"/>
          </a:p>
          <a:p>
            <a:pPr indent="0" lvl="0" marL="0" rtl="0" algn="l">
              <a:lnSpc>
                <a:spcPct val="100000"/>
              </a:lnSpc>
              <a:spcBef>
                <a:spcPts val="0"/>
              </a:spcBef>
              <a:spcAft>
                <a:spcPts val="0"/>
              </a:spcAft>
              <a:buClr>
                <a:schemeClr val="dk1"/>
              </a:buClr>
              <a:buSzPts val="990"/>
              <a:buFont typeface="Arial"/>
              <a:buNone/>
            </a:pPr>
            <a:r>
              <a:t/>
            </a:r>
            <a:endParaRPr sz="1300"/>
          </a:p>
          <a:p>
            <a:pPr indent="0" lvl="0" marL="0" rtl="0" algn="l">
              <a:lnSpc>
                <a:spcPct val="95000"/>
              </a:lnSpc>
              <a:spcBef>
                <a:spcPts val="0"/>
              </a:spcBef>
              <a:spcAft>
                <a:spcPts val="0"/>
              </a:spcAft>
              <a:buClr>
                <a:schemeClr val="dk1"/>
              </a:buClr>
              <a:buSzPts val="990"/>
              <a:buFont typeface="Arial"/>
              <a:buNone/>
            </a:pPr>
            <a:r>
              <a:t/>
            </a:r>
            <a:endParaRPr sz="1300"/>
          </a:p>
          <a:p>
            <a:pPr indent="0" lvl="0" marL="0" rtl="0" algn="l">
              <a:lnSpc>
                <a:spcPct val="95000"/>
              </a:lnSpc>
              <a:spcBef>
                <a:spcPts val="0"/>
              </a:spcBef>
              <a:spcAft>
                <a:spcPts val="0"/>
              </a:spcAft>
              <a:buClr>
                <a:schemeClr val="dk1"/>
              </a:buClr>
              <a:buSzPts val="990"/>
              <a:buFont typeface="Arial"/>
              <a:buNone/>
            </a:pPr>
            <a:r>
              <a:t/>
            </a:r>
            <a:endParaRPr sz="1445">
              <a:solidFill>
                <a:schemeClr val="dk2"/>
              </a:solidFill>
            </a:endParaRPr>
          </a:p>
          <a:p>
            <a:pPr indent="0" lvl="0" marL="0" rtl="0" algn="l">
              <a:spcBef>
                <a:spcPts val="1200"/>
              </a:spcBef>
              <a:spcAft>
                <a:spcPts val="0"/>
              </a:spcAft>
              <a:buSzPts val="990"/>
              <a:buNone/>
            </a:pPr>
            <a:r>
              <a:t/>
            </a:r>
            <a:endParaRPr sz="4680"/>
          </a:p>
        </p:txBody>
      </p:sp>
      <p:sp>
        <p:nvSpPr>
          <p:cNvPr id="130" name="Google Shape;130;p23"/>
          <p:cNvSpPr txBox="1"/>
          <p:nvPr/>
        </p:nvSpPr>
        <p:spPr>
          <a:xfrm>
            <a:off x="228125" y="143350"/>
            <a:ext cx="7500600" cy="46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990"/>
              <a:buFont typeface="Arial"/>
              <a:buNone/>
            </a:pPr>
            <a:r>
              <a:rPr lang="it" sz="1800">
                <a:solidFill>
                  <a:srgbClr val="CC0000"/>
                </a:solidFill>
              </a:rPr>
              <a:t>TOPIC 3 - </a:t>
            </a:r>
            <a:r>
              <a:rPr lang="it" sz="1820">
                <a:solidFill>
                  <a:srgbClr val="CC0000"/>
                </a:solidFill>
              </a:rPr>
              <a:t>CLIMATE CHANGE</a:t>
            </a:r>
            <a:endParaRPr sz="1500">
              <a:solidFill>
                <a:schemeClr val="dk2"/>
              </a:solidFill>
            </a:endParaRPr>
          </a:p>
        </p:txBody>
      </p:sp>
      <p:pic>
        <p:nvPicPr>
          <p:cNvPr id="131" name="Google Shape;131;p23" title="pexels-dibakar-roy-2432543-26202094.jpg"/>
          <p:cNvPicPr preferRelativeResize="0"/>
          <p:nvPr/>
        </p:nvPicPr>
        <p:blipFill>
          <a:blip r:embed="rId3">
            <a:alphaModFix/>
          </a:blip>
          <a:stretch>
            <a:fillRect/>
          </a:stretch>
        </p:blipFill>
        <p:spPr>
          <a:xfrm>
            <a:off x="6088775" y="608050"/>
            <a:ext cx="2661053" cy="1773599"/>
          </a:xfrm>
          <a:prstGeom prst="rect">
            <a:avLst/>
          </a:prstGeom>
          <a:noFill/>
          <a:ln>
            <a:noFill/>
          </a:ln>
        </p:spPr>
      </p:pic>
      <p:pic>
        <p:nvPicPr>
          <p:cNvPr id="132" name="Google Shape;132;p23" title="pexels-doruk-aksel-anil-477355556-15823390.jpg"/>
          <p:cNvPicPr preferRelativeResize="0"/>
          <p:nvPr/>
        </p:nvPicPr>
        <p:blipFill>
          <a:blip r:embed="rId4">
            <a:alphaModFix/>
          </a:blip>
          <a:stretch>
            <a:fillRect/>
          </a:stretch>
        </p:blipFill>
        <p:spPr>
          <a:xfrm>
            <a:off x="228125" y="2381650"/>
            <a:ext cx="3195151" cy="2068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idx="1" type="body"/>
          </p:nvPr>
        </p:nvSpPr>
        <p:spPr>
          <a:xfrm>
            <a:off x="311700" y="445025"/>
            <a:ext cx="8520600" cy="4626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018"/>
              <a:buNone/>
            </a:pPr>
            <a:r>
              <a:rPr lang="it" sz="1302">
                <a:solidFill>
                  <a:srgbClr val="1F1F1F"/>
                </a:solidFill>
              </a:rPr>
              <a:t>…</a:t>
            </a:r>
            <a:endParaRPr sz="1302">
              <a:solidFill>
                <a:srgbClr val="1F1F1F"/>
              </a:solidFill>
            </a:endParaRPr>
          </a:p>
          <a:p>
            <a:pPr indent="0" lvl="0" marL="0" rtl="0" algn="l">
              <a:lnSpc>
                <a:spcPct val="100000"/>
              </a:lnSpc>
              <a:spcBef>
                <a:spcPts val="0"/>
              </a:spcBef>
              <a:spcAft>
                <a:spcPts val="0"/>
              </a:spcAft>
              <a:buSzPts val="1018"/>
              <a:buNone/>
            </a:pPr>
            <a:r>
              <a:rPr lang="it" sz="1302">
                <a:solidFill>
                  <a:srgbClr val="1F1F1F"/>
                </a:solidFill>
              </a:rPr>
              <a:t>The main problems that prevent many young people from accessing education are:</a:t>
            </a:r>
            <a:endParaRPr baseline="30000" sz="1302">
              <a:solidFill>
                <a:srgbClr val="1F1F1F"/>
              </a:solidFill>
            </a:endParaRPr>
          </a:p>
          <a:p>
            <a:pPr indent="0" lvl="0" marL="0" rtl="0" algn="l">
              <a:lnSpc>
                <a:spcPct val="100000"/>
              </a:lnSpc>
              <a:spcBef>
                <a:spcPts val="1000"/>
              </a:spcBef>
              <a:spcAft>
                <a:spcPts val="0"/>
              </a:spcAft>
              <a:buSzPts val="1018"/>
              <a:buNone/>
            </a:pPr>
            <a:r>
              <a:rPr b="1" lang="it" sz="1302">
                <a:solidFill>
                  <a:schemeClr val="dk1"/>
                </a:solidFill>
              </a:rPr>
              <a:t>Heat waves</a:t>
            </a:r>
            <a:r>
              <a:rPr lang="it" sz="1302">
                <a:solidFill>
                  <a:schemeClr val="dk1"/>
                </a:solidFill>
              </a:rPr>
              <a:t>: Many schools, especially older ones, are not equipped with air conditioning. When temperatures exceed 35/40 degrees, the school environment becomes harmful to health.</a:t>
            </a:r>
            <a:endParaRPr sz="1302">
              <a:solidFill>
                <a:schemeClr val="dk1"/>
              </a:solidFill>
            </a:endParaRPr>
          </a:p>
          <a:p>
            <a:pPr indent="0" lvl="0" marL="0" rtl="0" algn="l">
              <a:lnSpc>
                <a:spcPct val="100000"/>
              </a:lnSpc>
              <a:spcBef>
                <a:spcPts val="1000"/>
              </a:spcBef>
              <a:spcAft>
                <a:spcPts val="0"/>
              </a:spcAft>
              <a:buSzPts val="1018"/>
              <a:buNone/>
            </a:pPr>
            <a:r>
              <a:rPr b="1" lang="it" sz="1302">
                <a:solidFill>
                  <a:schemeClr val="dk1"/>
                </a:solidFill>
              </a:rPr>
              <a:t>Floods and cloudburst </a:t>
            </a:r>
            <a:r>
              <a:rPr lang="it" sz="1302">
                <a:solidFill>
                  <a:schemeClr val="dk1"/>
                </a:solidFill>
              </a:rPr>
              <a:t>: Increased rainfall over very short periods can flood streets, making transportation impossible, or even submerge the ground floors of schools.</a:t>
            </a:r>
            <a:endParaRPr sz="1302">
              <a:solidFill>
                <a:schemeClr val="dk1"/>
              </a:solidFill>
            </a:endParaRPr>
          </a:p>
          <a:p>
            <a:pPr indent="0" lvl="0" marL="0" rtl="0" algn="l">
              <a:lnSpc>
                <a:spcPct val="100000"/>
              </a:lnSpc>
              <a:spcBef>
                <a:spcPts val="1000"/>
              </a:spcBef>
              <a:spcAft>
                <a:spcPts val="0"/>
              </a:spcAft>
              <a:buSzPts val="1018"/>
              <a:buNone/>
            </a:pPr>
            <a:r>
              <a:rPr b="1" lang="it" sz="1302">
                <a:solidFill>
                  <a:schemeClr val="dk1"/>
                </a:solidFill>
              </a:rPr>
              <a:t>Storms and strong winds</a:t>
            </a:r>
            <a:r>
              <a:rPr lang="it" sz="1302">
                <a:solidFill>
                  <a:schemeClr val="dk1"/>
                </a:solidFill>
              </a:rPr>
              <a:t>: Intensifying hurricanes or storms can cause structural damage or the fall of trees and power lines near schools.</a:t>
            </a:r>
            <a:endParaRPr sz="1302">
              <a:solidFill>
                <a:schemeClr val="dk1"/>
              </a:solidFill>
            </a:endParaRPr>
          </a:p>
          <a:p>
            <a:pPr indent="0" lvl="0" marL="0" rtl="0" algn="l">
              <a:lnSpc>
                <a:spcPct val="100000"/>
              </a:lnSpc>
              <a:spcBef>
                <a:spcPts val="1000"/>
              </a:spcBef>
              <a:spcAft>
                <a:spcPts val="0"/>
              </a:spcAft>
              <a:buSzPts val="1018"/>
              <a:buNone/>
            </a:pPr>
            <a:r>
              <a:rPr lang="it" sz="1302">
                <a:solidFill>
                  <a:srgbClr val="CC0000"/>
                </a:solidFill>
              </a:rPr>
              <a:t>HOW TO SOLVE THESE PROBLEMS:</a:t>
            </a:r>
            <a:endParaRPr sz="1302">
              <a:solidFill>
                <a:srgbClr val="CC0000"/>
              </a:solidFill>
            </a:endParaRPr>
          </a:p>
          <a:p>
            <a:pPr indent="0" lvl="0" marL="0" rtl="0" algn="l">
              <a:lnSpc>
                <a:spcPct val="100000"/>
              </a:lnSpc>
              <a:spcBef>
                <a:spcPts val="1000"/>
              </a:spcBef>
              <a:spcAft>
                <a:spcPts val="0"/>
              </a:spcAft>
              <a:buSzPts val="1018"/>
              <a:buNone/>
            </a:pPr>
            <a:r>
              <a:rPr b="1" lang="it" sz="1302">
                <a:solidFill>
                  <a:schemeClr val="dk1"/>
                </a:solidFill>
              </a:rPr>
              <a:t>Resilient infrastructure</a:t>
            </a:r>
            <a:r>
              <a:rPr lang="it" sz="1302">
                <a:solidFill>
                  <a:schemeClr val="dk1"/>
                </a:solidFill>
              </a:rPr>
              <a:t>: We must build schools that can withstand floods and hurricanes.</a:t>
            </a:r>
            <a:r>
              <a:rPr lang="it" sz="1302">
                <a:solidFill>
                  <a:srgbClr val="1F1F1F"/>
                </a:solidFill>
              </a:rPr>
              <a:t>Resilience doesn't mean an indiscriminate increase in structural performance. Rather, it relies on a thoughtful analysis of climate risks and their integration into the design concept.</a:t>
            </a:r>
            <a:endParaRPr sz="1302">
              <a:solidFill>
                <a:srgbClr val="1F1F1F"/>
              </a:solidFill>
            </a:endParaRPr>
          </a:p>
          <a:p>
            <a:pPr indent="0" lvl="0" marL="0" rtl="0" algn="l">
              <a:lnSpc>
                <a:spcPct val="100000"/>
              </a:lnSpc>
              <a:spcBef>
                <a:spcPts val="1000"/>
              </a:spcBef>
              <a:spcAft>
                <a:spcPts val="0"/>
              </a:spcAft>
              <a:buSzPts val="1018"/>
              <a:buNone/>
            </a:pPr>
            <a:r>
              <a:rPr b="1" lang="it" sz="1302">
                <a:solidFill>
                  <a:schemeClr val="dk1"/>
                </a:solidFill>
              </a:rPr>
              <a:t>Thermal efficiency</a:t>
            </a:r>
            <a:r>
              <a:rPr lang="it" sz="1302">
                <a:solidFill>
                  <a:schemeClr val="dk1"/>
                </a:solidFill>
              </a:rPr>
              <a:t>: We must Install passive ventilation systems and white or green roofs to reduce internal temperatures without excessive air conditioning.</a:t>
            </a:r>
            <a:endParaRPr sz="1302">
              <a:solidFill>
                <a:schemeClr val="dk1"/>
              </a:solidFill>
            </a:endParaRPr>
          </a:p>
          <a:p>
            <a:pPr indent="0" lvl="0" marL="0" rtl="0" algn="l">
              <a:lnSpc>
                <a:spcPct val="100000"/>
              </a:lnSpc>
              <a:spcBef>
                <a:spcPts val="1000"/>
              </a:spcBef>
              <a:spcAft>
                <a:spcPts val="1000"/>
              </a:spcAft>
              <a:buSzPts val="1018"/>
              <a:buNone/>
            </a:pPr>
            <a:r>
              <a:rPr b="1" lang="it" sz="1302">
                <a:solidFill>
                  <a:schemeClr val="dk1"/>
                </a:solidFill>
              </a:rPr>
              <a:t>Schools as emergency hubs</a:t>
            </a:r>
            <a:r>
              <a:rPr lang="it" sz="1302">
                <a:solidFill>
                  <a:schemeClr val="dk1"/>
                </a:solidFill>
              </a:rPr>
              <a:t>:We must design schools to serve as safe havens for the community during climate-related disasters.</a:t>
            </a:r>
            <a:endParaRPr sz="1765"/>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154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54395"/>
              <a:buFont typeface="Arial"/>
              <a:buNone/>
            </a:pPr>
            <a:r>
              <a:rPr lang="it" sz="2022">
                <a:solidFill>
                  <a:srgbClr val="CC0000"/>
                </a:solidFill>
              </a:rPr>
              <a:t>Credits</a:t>
            </a:r>
            <a:endParaRPr sz="2022">
              <a:solidFill>
                <a:srgbClr val="CC0000"/>
              </a:solidFill>
            </a:endParaRPr>
          </a:p>
          <a:p>
            <a:pPr indent="0" lvl="0" marL="0" rtl="0" algn="l">
              <a:spcBef>
                <a:spcPts val="0"/>
              </a:spcBef>
              <a:spcAft>
                <a:spcPts val="0"/>
              </a:spcAft>
              <a:buNone/>
            </a:pPr>
            <a:r>
              <a:t/>
            </a:r>
            <a:endParaRPr/>
          </a:p>
        </p:txBody>
      </p:sp>
      <p:sp>
        <p:nvSpPr>
          <p:cNvPr id="143" name="Google Shape;143;p25"/>
          <p:cNvSpPr txBox="1"/>
          <p:nvPr>
            <p:ph idx="1" type="body"/>
          </p:nvPr>
        </p:nvSpPr>
        <p:spPr>
          <a:xfrm>
            <a:off x="311700" y="727225"/>
            <a:ext cx="8520600" cy="4159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it" sz="1300">
                <a:solidFill>
                  <a:srgbClr val="CC0000"/>
                </a:solidFill>
              </a:rPr>
              <a:t>COVER </a:t>
            </a:r>
            <a:endParaRPr sz="1300">
              <a:solidFill>
                <a:srgbClr val="CC0000"/>
              </a:solidFill>
            </a:endParaRPr>
          </a:p>
          <a:p>
            <a:pPr indent="0" lvl="0" marL="0" marR="0" rtl="0" algn="l">
              <a:lnSpc>
                <a:spcPct val="100000"/>
              </a:lnSpc>
              <a:spcBef>
                <a:spcPts val="0"/>
              </a:spcBef>
              <a:spcAft>
                <a:spcPts val="0"/>
              </a:spcAft>
              <a:buClr>
                <a:schemeClr val="dk1"/>
              </a:buClr>
              <a:buSzPts val="1100"/>
              <a:buFont typeface="Arial"/>
              <a:buNone/>
            </a:pPr>
            <a:r>
              <a:rPr lang="it" sz="1300">
                <a:solidFill>
                  <a:schemeClr val="dk1"/>
                </a:solidFill>
                <a:latin typeface="Roboto"/>
                <a:ea typeface="Roboto"/>
                <a:cs typeface="Roboto"/>
                <a:sym typeface="Roboto"/>
              </a:rPr>
              <a:t>Photo by Gustavo Fring:  </a:t>
            </a:r>
            <a:r>
              <a:rPr lang="it" sz="1300" u="sng">
                <a:solidFill>
                  <a:schemeClr val="hlink"/>
                </a:solidFill>
                <a:latin typeface="Roboto"/>
                <a:ea typeface="Roboto"/>
                <a:cs typeface="Roboto"/>
                <a:sym typeface="Roboto"/>
                <a:hlinkClick r:id="rId3"/>
              </a:rPr>
              <a:t>https://www.pexels.com/it-it/foto/scale-ragazza-seduto-bambini-5621884/</a:t>
            </a:r>
            <a:endParaRPr sz="13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lang="it" sz="1300">
                <a:solidFill>
                  <a:schemeClr val="dk1"/>
                </a:solidFill>
                <a:latin typeface="Roboto"/>
                <a:ea typeface="Roboto"/>
                <a:cs typeface="Roboto"/>
                <a:sym typeface="Roboto"/>
              </a:rPr>
              <a:t>Photo by </a:t>
            </a:r>
            <a:r>
              <a:rPr lang="it" sz="1300">
                <a:solidFill>
                  <a:schemeClr val="dk1"/>
                </a:solidFill>
                <a:latin typeface="Roboto"/>
                <a:ea typeface="Roboto"/>
                <a:cs typeface="Roboto"/>
                <a:sym typeface="Roboto"/>
              </a:rPr>
              <a:t>Sora Shimazaki:  </a:t>
            </a:r>
            <a:r>
              <a:rPr lang="it" sz="1300" u="sng">
                <a:solidFill>
                  <a:schemeClr val="hlink"/>
                </a:solidFill>
                <a:latin typeface="Roboto"/>
                <a:ea typeface="Roboto"/>
                <a:cs typeface="Roboto"/>
                <a:sym typeface="Roboto"/>
                <a:hlinkClick r:id="rId4"/>
              </a:rPr>
              <a:t>https://www.pexels.com/it-it/foto/foto-di-cartelli-e-vernice-spary-5926357/</a:t>
            </a:r>
            <a:endParaRPr sz="13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sz="1300">
              <a:solidFill>
                <a:schemeClr val="dk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rPr lang="it" sz="1300">
                <a:solidFill>
                  <a:srgbClr val="CC0000"/>
                </a:solidFill>
              </a:rPr>
              <a:t>INTRODUCTION</a:t>
            </a:r>
            <a:endParaRPr sz="1300">
              <a:solidFill>
                <a:srgbClr val="CC0000"/>
              </a:solidFill>
            </a:endParaRPr>
          </a:p>
          <a:p>
            <a:pPr indent="0" lvl="0" marL="0" rtl="0" algn="l">
              <a:spcBef>
                <a:spcPts val="0"/>
              </a:spcBef>
              <a:spcAft>
                <a:spcPts val="0"/>
              </a:spcAft>
              <a:buClr>
                <a:schemeClr val="dk1"/>
              </a:buClr>
              <a:buSzPts val="1100"/>
              <a:buFont typeface="Arial"/>
              <a:buNone/>
            </a:pPr>
            <a:r>
              <a:rPr lang="it" sz="1300">
                <a:solidFill>
                  <a:schemeClr val="dk1"/>
                </a:solidFill>
                <a:latin typeface="Roboto"/>
                <a:ea typeface="Roboto"/>
                <a:cs typeface="Roboto"/>
                <a:sym typeface="Roboto"/>
              </a:rPr>
              <a:t>Photo by Mushtaq Hussain: </a:t>
            </a:r>
            <a:r>
              <a:rPr lang="it" sz="1300" u="sng">
                <a:solidFill>
                  <a:schemeClr val="accent5"/>
                </a:solidFill>
                <a:latin typeface="Roboto"/>
                <a:ea typeface="Roboto"/>
                <a:cs typeface="Roboto"/>
                <a:sym typeface="Roboto"/>
              </a:rPr>
              <a:t>https://www.pexels.com/it-it/foto/banner-faccia-bambino-tenendo-14139195/</a:t>
            </a:r>
            <a:endParaRPr sz="1300"/>
          </a:p>
          <a:p>
            <a:pPr indent="0" lvl="0" marL="0" marR="0" rtl="0" algn="l">
              <a:lnSpc>
                <a:spcPct val="100000"/>
              </a:lnSpc>
              <a:spcBef>
                <a:spcPts val="1200"/>
              </a:spcBef>
              <a:spcAft>
                <a:spcPts val="0"/>
              </a:spcAft>
              <a:buClr>
                <a:schemeClr val="dk1"/>
              </a:buClr>
              <a:buSzPts val="1100"/>
              <a:buFont typeface="Arial"/>
              <a:buNone/>
            </a:pPr>
            <a:r>
              <a:rPr lang="it" sz="1300">
                <a:solidFill>
                  <a:srgbClr val="CC0000"/>
                </a:solidFill>
              </a:rPr>
              <a:t>VULNERABLE GROUPS</a:t>
            </a:r>
            <a:endParaRPr sz="1300">
              <a:solidFill>
                <a:srgbClr val="CC0000"/>
              </a:solidFill>
            </a:endParaRPr>
          </a:p>
          <a:p>
            <a:pPr indent="0" lvl="0" marL="0" rtl="0" algn="l">
              <a:lnSpc>
                <a:spcPct val="105000"/>
              </a:lnSpc>
              <a:spcBef>
                <a:spcPts val="0"/>
              </a:spcBef>
              <a:spcAft>
                <a:spcPts val="0"/>
              </a:spcAft>
              <a:buClr>
                <a:schemeClr val="dk1"/>
              </a:buClr>
              <a:buSzPts val="935"/>
              <a:buFont typeface="Arial"/>
              <a:buNone/>
            </a:pPr>
            <a:r>
              <a:rPr lang="it" sz="1300">
                <a:solidFill>
                  <a:schemeClr val="dk1"/>
                </a:solidFill>
                <a:latin typeface="Roboto"/>
                <a:ea typeface="Roboto"/>
                <a:cs typeface="Roboto"/>
                <a:sym typeface="Roboto"/>
              </a:rPr>
              <a:t>Photo by Kalz Michael: </a:t>
            </a:r>
            <a:r>
              <a:rPr lang="it" sz="1300" u="sng">
                <a:solidFill>
                  <a:schemeClr val="accent5"/>
                </a:solidFill>
                <a:latin typeface="Roboto"/>
                <a:ea typeface="Roboto"/>
                <a:cs typeface="Roboto"/>
                <a:sym typeface="Roboto"/>
                <a:hlinkClick r:id="rId5">
                  <a:extLst>
                    <a:ext uri="{A12FA001-AC4F-418D-AE19-62706E023703}">
                      <ahyp:hlinkClr val="tx"/>
                    </a:ext>
                  </a:extLst>
                </a:hlinkClick>
              </a:rPr>
              <a:t>h</a:t>
            </a:r>
            <a:r>
              <a:rPr lang="it" sz="1300" u="sng">
                <a:solidFill>
                  <a:schemeClr val="accent5"/>
                </a:solidFill>
                <a:latin typeface="Roboto"/>
                <a:ea typeface="Roboto"/>
                <a:cs typeface="Roboto"/>
                <a:sym typeface="Roboto"/>
                <a:hlinkClick r:id="rId6">
                  <a:extLst>
                    <a:ext uri="{A12FA001-AC4F-418D-AE19-62706E023703}">
                      <ahyp:hlinkClr val="tx"/>
                    </a:ext>
                  </a:extLst>
                </a:hlinkClick>
              </a:rPr>
              <a:t>ttps://www.pexels.com/it-it/foto/uomo-etnico-nel-villaggio-contro-vecchie-capanne-4384289/</a:t>
            </a:r>
            <a:endParaRPr sz="1300">
              <a:solidFill>
                <a:schemeClr val="dk1"/>
              </a:solidFill>
              <a:latin typeface="Roboto"/>
              <a:ea typeface="Roboto"/>
              <a:cs typeface="Roboto"/>
              <a:sym typeface="Roboto"/>
            </a:endParaRPr>
          </a:p>
          <a:p>
            <a:pPr indent="0" lvl="0" marL="0" rtl="0" algn="l">
              <a:lnSpc>
                <a:spcPct val="105000"/>
              </a:lnSpc>
              <a:spcBef>
                <a:spcPts val="0"/>
              </a:spcBef>
              <a:spcAft>
                <a:spcPts val="0"/>
              </a:spcAft>
              <a:buSzPts val="935"/>
              <a:buNone/>
            </a:pPr>
            <a:r>
              <a:rPr lang="it" sz="1300">
                <a:solidFill>
                  <a:schemeClr val="dk1"/>
                </a:solidFill>
                <a:latin typeface="Roboto"/>
                <a:ea typeface="Roboto"/>
                <a:cs typeface="Roboto"/>
                <a:sym typeface="Roboto"/>
              </a:rPr>
              <a:t>Photo by  Mikhail Nilov:  </a:t>
            </a:r>
            <a:r>
              <a:rPr lang="it" sz="1300" u="sng">
                <a:solidFill>
                  <a:schemeClr val="hlink"/>
                </a:solidFill>
                <a:latin typeface="Roboto"/>
                <a:ea typeface="Roboto"/>
                <a:cs typeface="Roboto"/>
                <a:sym typeface="Roboto"/>
                <a:hlinkClick r:id="rId7"/>
              </a:rPr>
              <a:t>https://www.pexels.com/it-it/foto/uomo-in-canotta-marrone-che-si-siede-sulla-sedia-a-rotelle-7698276/</a:t>
            </a:r>
            <a:endParaRPr sz="1300">
              <a:solidFill>
                <a:schemeClr val="dk1"/>
              </a:solidFill>
              <a:latin typeface="Roboto"/>
              <a:ea typeface="Roboto"/>
              <a:cs typeface="Roboto"/>
              <a:sym typeface="Roboto"/>
            </a:endParaRPr>
          </a:p>
          <a:p>
            <a:pPr indent="0" lvl="0" marL="0" rtl="0" algn="l">
              <a:lnSpc>
                <a:spcPct val="95000"/>
              </a:lnSpc>
              <a:spcBef>
                <a:spcPts val="1000"/>
              </a:spcBef>
              <a:spcAft>
                <a:spcPts val="0"/>
              </a:spcAft>
              <a:buClr>
                <a:schemeClr val="dk1"/>
              </a:buClr>
              <a:buSzPts val="852"/>
              <a:buFont typeface="Arial"/>
              <a:buNone/>
            </a:pPr>
            <a:r>
              <a:rPr lang="it" sz="1300">
                <a:solidFill>
                  <a:srgbClr val="CC0000"/>
                </a:solidFill>
              </a:rPr>
              <a:t>DIGITALIZATION</a:t>
            </a:r>
            <a:endParaRPr sz="1300">
              <a:solidFill>
                <a:srgbClr val="CC0000"/>
              </a:solidFill>
            </a:endParaRPr>
          </a:p>
          <a:p>
            <a:pPr indent="0" lvl="0" marL="0" rtl="0" algn="l">
              <a:lnSpc>
                <a:spcPct val="95000"/>
              </a:lnSpc>
              <a:spcBef>
                <a:spcPts val="0"/>
              </a:spcBef>
              <a:spcAft>
                <a:spcPts val="0"/>
              </a:spcAft>
              <a:buClr>
                <a:schemeClr val="dk1"/>
              </a:buClr>
              <a:buSzPts val="852"/>
              <a:buFont typeface="Arial"/>
              <a:buNone/>
            </a:pPr>
            <a:r>
              <a:rPr lang="it" sz="1300">
                <a:solidFill>
                  <a:schemeClr val="dk1"/>
                </a:solidFill>
                <a:latin typeface="Roboto"/>
                <a:ea typeface="Roboto"/>
                <a:cs typeface="Roboto"/>
                <a:sym typeface="Roboto"/>
              </a:rPr>
              <a:t>Photo by Yaroslav Shuraev:</a:t>
            </a:r>
            <a:r>
              <a:rPr lang="it" sz="1300">
                <a:solidFill>
                  <a:schemeClr val="dk1"/>
                </a:solidFill>
                <a:latin typeface="Roboto"/>
                <a:ea typeface="Roboto"/>
                <a:cs typeface="Roboto"/>
                <a:sym typeface="Roboto"/>
              </a:rPr>
              <a:t> </a:t>
            </a:r>
            <a:r>
              <a:rPr lang="it" sz="1300" u="sng">
                <a:solidFill>
                  <a:schemeClr val="hlink"/>
                </a:solidFill>
                <a:latin typeface="Roboto"/>
                <a:ea typeface="Roboto"/>
                <a:cs typeface="Roboto"/>
                <a:sym typeface="Roboto"/>
                <a:hlinkClick r:id="rId8"/>
              </a:rPr>
              <a:t>https://www.pexels.com/it-it/foto/lavorando-seduto-tavoletta-digitale-progetto-6279781/</a:t>
            </a:r>
            <a:endParaRPr sz="1300">
              <a:solidFill>
                <a:schemeClr val="dk1"/>
              </a:solidFill>
              <a:latin typeface="Roboto"/>
              <a:ea typeface="Roboto"/>
              <a:cs typeface="Roboto"/>
              <a:sym typeface="Roboto"/>
            </a:endParaRPr>
          </a:p>
          <a:p>
            <a:pPr indent="0" lvl="0" marL="0" rtl="0" algn="l">
              <a:lnSpc>
                <a:spcPct val="95000"/>
              </a:lnSpc>
              <a:spcBef>
                <a:spcPts val="0"/>
              </a:spcBef>
              <a:spcAft>
                <a:spcPts val="0"/>
              </a:spcAft>
              <a:buClr>
                <a:schemeClr val="dk1"/>
              </a:buClr>
              <a:buSzPts val="852"/>
              <a:buFont typeface="Arial"/>
              <a:buNone/>
            </a:pPr>
            <a:r>
              <a:rPr lang="it" sz="1300" u="sng">
                <a:solidFill>
                  <a:schemeClr val="accent5"/>
                </a:solidFill>
                <a:hlinkClick r:id="rId9">
                  <a:extLst>
                    <a:ext uri="{A12FA001-AC4F-418D-AE19-62706E023703}">
                      <ahyp:hlinkClr val="tx"/>
                    </a:ext>
                  </a:extLst>
                </a:hlinkClick>
              </a:rPr>
              <a:t>https://www.ilsole24ore.com/art/in-calo-investimenti-venture-capital-start-up-fondate-donne-AGtff5RC?refresh_ce</a:t>
            </a:r>
            <a:endParaRPr sz="1300">
              <a:solidFill>
                <a:schemeClr val="dk1"/>
              </a:solidFill>
            </a:endParaRPr>
          </a:p>
          <a:p>
            <a:pPr indent="0" lvl="0" marL="0" rtl="0" algn="l">
              <a:lnSpc>
                <a:spcPct val="105000"/>
              </a:lnSpc>
              <a:spcBef>
                <a:spcPts val="1200"/>
              </a:spcBef>
              <a:spcAft>
                <a:spcPts val="0"/>
              </a:spcAft>
              <a:buClr>
                <a:schemeClr val="dk1"/>
              </a:buClr>
              <a:buSzPts val="935"/>
              <a:buFont typeface="Arial"/>
              <a:buNone/>
            </a:pPr>
            <a:r>
              <a:rPr lang="it" sz="1300">
                <a:solidFill>
                  <a:srgbClr val="CC0000"/>
                </a:solidFill>
              </a:rPr>
              <a:t>CLIMATE CHANGE</a:t>
            </a:r>
            <a:endParaRPr sz="1300">
              <a:solidFill>
                <a:srgbClr val="CC0000"/>
              </a:solidFill>
            </a:endParaRPr>
          </a:p>
          <a:p>
            <a:pPr indent="0" lvl="0" marL="0" rtl="0" algn="l">
              <a:lnSpc>
                <a:spcPct val="105000"/>
              </a:lnSpc>
              <a:spcBef>
                <a:spcPts val="0"/>
              </a:spcBef>
              <a:spcAft>
                <a:spcPts val="0"/>
              </a:spcAft>
              <a:buClr>
                <a:schemeClr val="dk1"/>
              </a:buClr>
              <a:buSzPts val="935"/>
              <a:buFont typeface="Arial"/>
              <a:buNone/>
            </a:pPr>
            <a:r>
              <a:rPr lang="it" sz="1300">
                <a:solidFill>
                  <a:schemeClr val="dk1"/>
                </a:solidFill>
                <a:latin typeface="Roboto"/>
                <a:ea typeface="Roboto"/>
                <a:cs typeface="Roboto"/>
                <a:sym typeface="Roboto"/>
              </a:rPr>
              <a:t>Photo by Doruk Aksel Anıl: </a:t>
            </a:r>
            <a:r>
              <a:rPr lang="it" sz="1300" u="sng">
                <a:solidFill>
                  <a:schemeClr val="accent5"/>
                </a:solidFill>
                <a:latin typeface="Roboto"/>
                <a:ea typeface="Roboto"/>
                <a:cs typeface="Roboto"/>
                <a:sym typeface="Roboto"/>
                <a:hlinkClick r:id="rId10">
                  <a:extLst>
                    <a:ext uri="{A12FA001-AC4F-418D-AE19-62706E023703}">
                      <ahyp:hlinkClr val="tx"/>
                    </a:ext>
                  </a:extLst>
                </a:hlinkClick>
              </a:rPr>
              <a:t>https://www.pexels.com/it-it/foto/strada-rotto-spazzatura-turchia-15823390/</a:t>
            </a:r>
            <a:endParaRPr sz="1300">
              <a:solidFill>
                <a:schemeClr val="dk1"/>
              </a:solidFill>
              <a:latin typeface="Roboto"/>
              <a:ea typeface="Roboto"/>
              <a:cs typeface="Roboto"/>
              <a:sym typeface="Roboto"/>
            </a:endParaRPr>
          </a:p>
          <a:p>
            <a:pPr indent="0" lvl="0" marL="0" rtl="0" algn="l">
              <a:lnSpc>
                <a:spcPct val="105000"/>
              </a:lnSpc>
              <a:spcBef>
                <a:spcPts val="0"/>
              </a:spcBef>
              <a:spcAft>
                <a:spcPts val="0"/>
              </a:spcAft>
              <a:buClr>
                <a:schemeClr val="dk1"/>
              </a:buClr>
              <a:buSzPts val="935"/>
              <a:buFont typeface="Arial"/>
              <a:buNone/>
            </a:pPr>
            <a:r>
              <a:rPr lang="it" sz="1300">
                <a:solidFill>
                  <a:schemeClr val="dk1"/>
                </a:solidFill>
                <a:latin typeface="Roboto"/>
                <a:ea typeface="Roboto"/>
                <a:cs typeface="Roboto"/>
                <a:sym typeface="Roboto"/>
              </a:rPr>
              <a:t>Photo by Dibakar Roy:  </a:t>
            </a:r>
            <a:r>
              <a:rPr lang="it" sz="1300" u="sng">
                <a:solidFill>
                  <a:schemeClr val="accent5"/>
                </a:solidFill>
                <a:latin typeface="Roboto"/>
                <a:ea typeface="Roboto"/>
                <a:cs typeface="Roboto"/>
                <a:sym typeface="Roboto"/>
                <a:hlinkClick r:id="rId11">
                  <a:extLst>
                    <a:ext uri="{A12FA001-AC4F-418D-AE19-62706E023703}">
                      <ahyp:hlinkClr val="tx"/>
                    </a:ext>
                  </a:extLst>
                </a:hlinkClick>
              </a:rPr>
              <a:t>https://www.pexels.com/it-it/foto/citta-auto-persona-acqua-26202094/</a:t>
            </a:r>
            <a:endParaRPr sz="1300">
              <a:solidFill>
                <a:schemeClr val="dk1"/>
              </a:solidFill>
              <a:latin typeface="Roboto"/>
              <a:ea typeface="Roboto"/>
              <a:cs typeface="Roboto"/>
              <a:sym typeface="Roboto"/>
            </a:endParaRPr>
          </a:p>
          <a:p>
            <a:pPr indent="0" lvl="0" marL="0" rtl="0" algn="l">
              <a:lnSpc>
                <a:spcPct val="105000"/>
              </a:lnSpc>
              <a:spcBef>
                <a:spcPts val="0"/>
              </a:spcBef>
              <a:spcAft>
                <a:spcPts val="1200"/>
              </a:spcAft>
              <a:buSzPts val="935"/>
              <a:buNone/>
            </a:pPr>
            <a:r>
              <a:t/>
            </a:r>
            <a:endParaRPr sz="1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nvSpPr>
        <p:spPr>
          <a:xfrm>
            <a:off x="255000" y="824675"/>
            <a:ext cx="8739600" cy="3685800"/>
          </a:xfrm>
          <a:prstGeom prst="rect">
            <a:avLst/>
          </a:prstGeom>
          <a:noFill/>
          <a:ln>
            <a:noFill/>
          </a:ln>
        </p:spPr>
        <p:txBody>
          <a:bodyPr anchorCtr="0" anchor="t" bIns="91425" lIns="91425" spcFirstLastPara="1" rIns="91425" wrap="square" tIns="91425">
            <a:spAutoFit/>
          </a:bodyPr>
          <a:lstStyle/>
          <a:p>
            <a:pPr indent="-899999" lvl="0" marL="899999" rtl="0" algn="l">
              <a:lnSpc>
                <a:spcPct val="115000"/>
              </a:lnSpc>
              <a:spcBef>
                <a:spcPts val="0"/>
              </a:spcBef>
              <a:spcAft>
                <a:spcPts val="0"/>
              </a:spcAft>
              <a:buNone/>
            </a:pPr>
            <a:r>
              <a:rPr b="1" lang="it" sz="1300">
                <a:solidFill>
                  <a:schemeClr val="dk1"/>
                </a:solidFill>
              </a:rPr>
              <a:t>HEAD TEACHER </a:t>
            </a:r>
            <a:r>
              <a:rPr b="1" lang="it" sz="1300">
                <a:solidFill>
                  <a:schemeClr val="dk1"/>
                </a:solidFill>
              </a:rPr>
              <a:t>:	</a:t>
            </a:r>
            <a:r>
              <a:rPr lang="it" sz="1300">
                <a:solidFill>
                  <a:schemeClr val="dk1"/>
                </a:solidFill>
              </a:rPr>
              <a:t>Dott ssa. Angela Cecere</a:t>
            </a:r>
            <a:endParaRPr sz="1300">
              <a:solidFill>
                <a:schemeClr val="dk1"/>
              </a:solidFill>
            </a:endParaRPr>
          </a:p>
          <a:p>
            <a:pPr indent="-899999" lvl="0" marL="899999" rtl="0" algn="l">
              <a:lnSpc>
                <a:spcPct val="115000"/>
              </a:lnSpc>
              <a:spcBef>
                <a:spcPts val="1200"/>
              </a:spcBef>
              <a:spcAft>
                <a:spcPts val="0"/>
              </a:spcAft>
              <a:buNone/>
            </a:pPr>
            <a:r>
              <a:rPr b="1" lang="it" sz="1300">
                <a:solidFill>
                  <a:schemeClr val="dk1"/>
                </a:solidFill>
              </a:rPr>
              <a:t>Teachers :</a:t>
            </a:r>
            <a:r>
              <a:rPr b="1" lang="it" sz="1300">
                <a:solidFill>
                  <a:schemeClr val="dk1"/>
                </a:solidFill>
              </a:rPr>
              <a:t>	</a:t>
            </a:r>
            <a:r>
              <a:rPr lang="it" sz="1300">
                <a:solidFill>
                  <a:schemeClr val="dk1"/>
                </a:solidFill>
              </a:rPr>
              <a:t>Maria Mascolo, Mariarosaria Quaranta, Guido Russo</a:t>
            </a:r>
            <a:endParaRPr sz="1300">
              <a:solidFill>
                <a:schemeClr val="dk1"/>
              </a:solidFill>
            </a:endParaRPr>
          </a:p>
          <a:p>
            <a:pPr indent="-899999" lvl="0" marL="899999" rtl="0" algn="l">
              <a:lnSpc>
                <a:spcPct val="115000"/>
              </a:lnSpc>
              <a:spcBef>
                <a:spcPts val="1200"/>
              </a:spcBef>
              <a:spcAft>
                <a:spcPts val="0"/>
              </a:spcAft>
              <a:buNone/>
            </a:pPr>
            <a:r>
              <a:rPr b="1" lang="it" sz="1300">
                <a:solidFill>
                  <a:schemeClr val="dk1"/>
                </a:solidFill>
              </a:rPr>
              <a:t>Class III I</a:t>
            </a:r>
            <a:r>
              <a:rPr lang="it" sz="1300">
                <a:solidFill>
                  <a:schemeClr val="dk1"/>
                </a:solidFill>
              </a:rPr>
              <a:t> :</a:t>
            </a:r>
            <a:endParaRPr sz="1300">
              <a:solidFill>
                <a:schemeClr val="dk1"/>
              </a:solidFill>
            </a:endParaRPr>
          </a:p>
          <a:p>
            <a:pPr indent="-899999" lvl="0" marL="1349999" rtl="0" algn="l">
              <a:lnSpc>
                <a:spcPct val="115000"/>
              </a:lnSpc>
              <a:spcBef>
                <a:spcPts val="1200"/>
              </a:spcBef>
              <a:spcAft>
                <a:spcPts val="0"/>
              </a:spcAft>
              <a:buNone/>
            </a:pPr>
            <a:r>
              <a:rPr b="1" lang="it" sz="1300">
                <a:solidFill>
                  <a:schemeClr val="dk1"/>
                </a:solidFill>
              </a:rPr>
              <a:t>TOPIC 1 -	VULNERABLE GROUPS:</a:t>
            </a:r>
            <a:br>
              <a:rPr b="1" lang="it" sz="1300">
                <a:solidFill>
                  <a:schemeClr val="dk1"/>
                </a:solidFill>
              </a:rPr>
            </a:br>
            <a:r>
              <a:rPr lang="it" sz="1300">
                <a:solidFill>
                  <a:schemeClr val="dk1"/>
                </a:solidFill>
              </a:rPr>
              <a:t>Arianiello Adelaide, De angelis Maria, Russo Annachiara, Esposito Gioia Benedetta, Pellino Carmela, Piccolo Vincenzo, Perrotta Christian </a:t>
            </a:r>
            <a:endParaRPr sz="1300">
              <a:solidFill>
                <a:schemeClr val="dk1"/>
              </a:solidFill>
            </a:endParaRPr>
          </a:p>
          <a:p>
            <a:pPr indent="-899999" lvl="0" marL="1349999" marR="0" rtl="0" algn="l">
              <a:lnSpc>
                <a:spcPct val="115000"/>
              </a:lnSpc>
              <a:spcBef>
                <a:spcPts val="1200"/>
              </a:spcBef>
              <a:spcAft>
                <a:spcPts val="0"/>
              </a:spcAft>
              <a:buNone/>
            </a:pPr>
            <a:r>
              <a:rPr b="1" lang="it" sz="1300">
                <a:solidFill>
                  <a:schemeClr val="dk1"/>
                </a:solidFill>
              </a:rPr>
              <a:t>TOPIC 2 -	DIGITALIZATION:</a:t>
            </a:r>
            <a:br>
              <a:rPr b="1" lang="it" sz="1300">
                <a:solidFill>
                  <a:schemeClr val="dk1"/>
                </a:solidFill>
              </a:rPr>
            </a:br>
            <a:r>
              <a:rPr lang="it" sz="1300">
                <a:solidFill>
                  <a:schemeClr val="dk1"/>
                </a:solidFill>
              </a:rPr>
              <a:t>Esposito Ferdinando, Marino Melissa, Mormile Mariarosaria, D’angelo Domenico, Del Prete Giovanni, Agorini Antonia</a:t>
            </a:r>
            <a:endParaRPr sz="1300">
              <a:solidFill>
                <a:schemeClr val="dk1"/>
              </a:solidFill>
            </a:endParaRPr>
          </a:p>
          <a:p>
            <a:pPr indent="-899999" lvl="0" marL="1349999" marR="0" rtl="0" algn="l">
              <a:lnSpc>
                <a:spcPct val="115000"/>
              </a:lnSpc>
              <a:spcBef>
                <a:spcPts val="1200"/>
              </a:spcBef>
              <a:spcAft>
                <a:spcPts val="1200"/>
              </a:spcAft>
              <a:buNone/>
            </a:pPr>
            <a:r>
              <a:rPr b="1" lang="it" sz="1300">
                <a:solidFill>
                  <a:schemeClr val="dk1"/>
                </a:solidFill>
              </a:rPr>
              <a:t>TOPIC 3 -	CLIMATE CHANGE :</a:t>
            </a:r>
            <a:r>
              <a:rPr lang="it" sz="1300">
                <a:solidFill>
                  <a:schemeClr val="dk1"/>
                </a:solidFill>
              </a:rPr>
              <a:t>                                                                                                                         </a:t>
            </a:r>
            <a:r>
              <a:rPr lang="it" sz="1300">
                <a:solidFill>
                  <a:schemeClr val="dk1"/>
                </a:solidFill>
              </a:rPr>
              <a:t>Orefice Mayra, Vittorioso Vincenzo, Centore Gennaro, Del Prete Sara, Grimaldi Martina, Castaldo Irene Rita, Perotta Carmela</a:t>
            </a:r>
            <a:endParaRPr sz="1300">
              <a:solidFill>
                <a:schemeClr val="dk1"/>
              </a:solidFill>
            </a:endParaRPr>
          </a:p>
        </p:txBody>
      </p:sp>
      <p:sp>
        <p:nvSpPr>
          <p:cNvPr id="149" name="Google Shape;149;p26"/>
          <p:cNvSpPr txBox="1"/>
          <p:nvPr/>
        </p:nvSpPr>
        <p:spPr>
          <a:xfrm>
            <a:off x="255000" y="265775"/>
            <a:ext cx="4804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800">
                <a:solidFill>
                  <a:srgbClr val="CC0000"/>
                </a:solidFill>
              </a:rPr>
              <a:t>THANK YOU FOR YOUR ATTENTION</a:t>
            </a:r>
            <a:endParaRPr sz="1800">
              <a:solidFill>
                <a:srgbClr val="CC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2352050" y="289625"/>
            <a:ext cx="4260300" cy="1065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i="1" lang="it">
                <a:solidFill>
                  <a:srgbClr val="CC0000"/>
                </a:solidFill>
              </a:rPr>
              <a:t>Brainstorming </a:t>
            </a:r>
            <a:r>
              <a:rPr i="1" lang="it">
                <a:solidFill>
                  <a:srgbClr val="CC0000"/>
                </a:solidFill>
                <a:latin typeface="Lobster"/>
                <a:ea typeface="Lobster"/>
                <a:cs typeface="Lobster"/>
                <a:sym typeface="Lobster"/>
              </a:rPr>
              <a:t> </a:t>
            </a:r>
            <a:r>
              <a:rPr i="1" lang="it">
                <a:latin typeface="Lobster"/>
                <a:ea typeface="Lobster"/>
                <a:cs typeface="Lobster"/>
                <a:sym typeface="Lobster"/>
              </a:rPr>
              <a:t> </a:t>
            </a:r>
            <a:endParaRPr i="1">
              <a:latin typeface="Lobster"/>
              <a:ea typeface="Lobster"/>
              <a:cs typeface="Lobster"/>
              <a:sym typeface="Lobster"/>
            </a:endParaRPr>
          </a:p>
        </p:txBody>
      </p:sp>
      <p:sp>
        <p:nvSpPr>
          <p:cNvPr id="63" name="Google Shape;63;p14"/>
          <p:cNvSpPr txBox="1"/>
          <p:nvPr>
            <p:ph idx="1" type="subTitle"/>
          </p:nvPr>
        </p:nvSpPr>
        <p:spPr>
          <a:xfrm>
            <a:off x="311700" y="1873800"/>
            <a:ext cx="8520600" cy="3085200"/>
          </a:xfrm>
          <a:prstGeom prst="rect">
            <a:avLst/>
          </a:prstGeom>
        </p:spPr>
        <p:txBody>
          <a:bodyPr anchorCtr="0" anchor="t" bIns="91425" lIns="91425" spcFirstLastPara="1" rIns="91425" wrap="square" tIns="91425">
            <a:normAutofit lnSpcReduction="10000"/>
          </a:bodyPr>
          <a:lstStyle/>
          <a:p>
            <a:pPr indent="0" lvl="0" marL="0" marR="0" rtl="0" algn="ctr">
              <a:lnSpc>
                <a:spcPct val="100000"/>
              </a:lnSpc>
              <a:spcBef>
                <a:spcPts val="0"/>
              </a:spcBef>
              <a:spcAft>
                <a:spcPts val="0"/>
              </a:spcAft>
              <a:buNone/>
            </a:pPr>
            <a:r>
              <a:rPr lang="it" sz="1200">
                <a:solidFill>
                  <a:schemeClr val="dk1"/>
                </a:solidFill>
              </a:rPr>
              <a:t>- a decrease in ignorance and illiteracy </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-an increase in independence</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-a better education can lead to higher incomes and a greater </a:t>
            </a:r>
            <a:r>
              <a:rPr lang="it" sz="1200">
                <a:solidFill>
                  <a:schemeClr val="dk1"/>
                </a:solidFill>
              </a:rPr>
              <a:t>possibility</a:t>
            </a:r>
            <a:r>
              <a:rPr lang="it" sz="1200">
                <a:solidFill>
                  <a:schemeClr val="dk1"/>
                </a:solidFill>
              </a:rPr>
              <a:t> of purchasing a house</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a:t>
            </a:r>
            <a:r>
              <a:rPr lang="it" sz="1200">
                <a:solidFill>
                  <a:schemeClr val="dk1"/>
                </a:solidFill>
              </a:rPr>
              <a:t>education</a:t>
            </a:r>
            <a:r>
              <a:rPr lang="it" sz="1200">
                <a:solidFill>
                  <a:schemeClr val="dk1"/>
                </a:solidFill>
              </a:rPr>
              <a:t> fosters critical thinking to create informed citizens</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 school is the first environment in which people learn to socialise</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 education raises awareness on global issues</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 equips people to react to situations or make decisions</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 fosters a mindful approach to technology</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 with a good education it is easier to aim at more lucrative jobs</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 helps overcome social and cultural barriers</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 thanks to specialised study programmes, society can rely on qualified experts such as doctors and psychologists</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 enables the development of one’s passions</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 helps to understand the rules of society</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 teaches empathy</a:t>
            </a:r>
            <a:endParaRPr sz="1200">
              <a:solidFill>
                <a:schemeClr val="dk1"/>
              </a:solidFill>
            </a:endParaRPr>
          </a:p>
          <a:p>
            <a:pPr indent="0" lvl="0" marL="0" marR="0" rtl="0" algn="ctr">
              <a:lnSpc>
                <a:spcPct val="100000"/>
              </a:lnSpc>
              <a:spcBef>
                <a:spcPts val="0"/>
              </a:spcBef>
              <a:spcAft>
                <a:spcPts val="0"/>
              </a:spcAft>
              <a:buNone/>
            </a:pPr>
            <a:r>
              <a:rPr lang="it" sz="1200">
                <a:solidFill>
                  <a:schemeClr val="dk1"/>
                </a:solidFill>
              </a:rPr>
              <a:t>- gives a voice to those who have none</a:t>
            </a:r>
            <a:endParaRPr sz="1200">
              <a:solidFill>
                <a:schemeClr val="dk1"/>
              </a:solidFill>
            </a:endParaRPr>
          </a:p>
          <a:p>
            <a:pPr indent="0" lvl="0" marL="0" marR="0" rtl="0" algn="ctr">
              <a:lnSpc>
                <a:spcPct val="100000"/>
              </a:lnSpc>
              <a:spcBef>
                <a:spcPts val="0"/>
              </a:spcBef>
              <a:spcAft>
                <a:spcPts val="0"/>
              </a:spcAft>
              <a:buNone/>
            </a:pPr>
            <a:r>
              <a:t/>
            </a:r>
            <a:endParaRPr sz="1200">
              <a:solidFill>
                <a:schemeClr val="dk1"/>
              </a:solidFill>
            </a:endParaRPr>
          </a:p>
          <a:p>
            <a:pPr indent="0" lvl="0" marL="0" rtl="0" algn="ctr">
              <a:spcBef>
                <a:spcPts val="0"/>
              </a:spcBef>
              <a:spcAft>
                <a:spcPts val="0"/>
              </a:spcAft>
              <a:buNone/>
            </a:pPr>
            <a:r>
              <a:t/>
            </a:r>
            <a:endParaRPr sz="1200">
              <a:solidFill>
                <a:schemeClr val="dk1"/>
              </a:solidFill>
            </a:endParaRPr>
          </a:p>
        </p:txBody>
      </p:sp>
      <p:sp>
        <p:nvSpPr>
          <p:cNvPr id="64" name="Google Shape;64;p14"/>
          <p:cNvSpPr txBox="1"/>
          <p:nvPr>
            <p:ph type="ctrTitle"/>
          </p:nvPr>
        </p:nvSpPr>
        <p:spPr>
          <a:xfrm>
            <a:off x="448450" y="1354625"/>
            <a:ext cx="8520600" cy="439200"/>
          </a:xfrm>
          <a:prstGeom prst="rect">
            <a:avLst/>
          </a:prstGeom>
        </p:spPr>
        <p:txBody>
          <a:bodyPr anchorCtr="0" anchor="b" bIns="91425" lIns="91425" spcFirstLastPara="1" rIns="91425" wrap="square" tIns="91425">
            <a:noAutofit/>
          </a:bodyPr>
          <a:lstStyle/>
          <a:p>
            <a:pPr indent="0" lvl="0" marL="0" marR="0" rtl="0" algn="ctr">
              <a:lnSpc>
                <a:spcPct val="100000"/>
              </a:lnSpc>
              <a:spcBef>
                <a:spcPts val="0"/>
              </a:spcBef>
              <a:spcAft>
                <a:spcPts val="0"/>
              </a:spcAft>
              <a:buSzPts val="990"/>
              <a:buNone/>
            </a:pPr>
            <a:r>
              <a:rPr i="1" lang="it" sz="1820">
                <a:solidFill>
                  <a:srgbClr val="CC0000"/>
                </a:solidFill>
                <a:highlight>
                  <a:srgbClr val="FFFFFF"/>
                </a:highlight>
              </a:rPr>
              <a:t>“One child, one teacher, one pen and one book can change the world.”</a:t>
            </a:r>
            <a:endParaRPr i="1" sz="1820">
              <a:solidFill>
                <a:srgbClr val="CC0000"/>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C78D8"/>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2277150" y="2050650"/>
            <a:ext cx="4589700" cy="580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chemeClr val="lt1"/>
                </a:solidFill>
              </a:rPr>
              <a:t>   Why is education a right?</a:t>
            </a:r>
            <a:endParaRPr>
              <a:solidFill>
                <a:schemeClr val="lt1"/>
              </a:solidFill>
            </a:endParaRPr>
          </a:p>
        </p:txBody>
      </p:sp>
      <p:sp>
        <p:nvSpPr>
          <p:cNvPr id="70" name="Google Shape;70;p15"/>
          <p:cNvSpPr/>
          <p:nvPr/>
        </p:nvSpPr>
        <p:spPr>
          <a:xfrm>
            <a:off x="137850" y="898050"/>
            <a:ext cx="2724300" cy="1673700"/>
          </a:xfrm>
          <a:prstGeom prst="cloudCallout">
            <a:avLst>
              <a:gd fmla="val -20833" name="adj1"/>
              <a:gd fmla="val 625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solidFill>
                  <a:schemeClr val="dk1"/>
                </a:solidFill>
              </a:rPr>
              <a:t>  Less             unemployment,    more         independence: the right to housing and to the future.</a:t>
            </a:r>
            <a:endParaRPr>
              <a:solidFill>
                <a:schemeClr val="accent2"/>
              </a:solidFill>
            </a:endParaRPr>
          </a:p>
        </p:txBody>
      </p:sp>
      <p:sp>
        <p:nvSpPr>
          <p:cNvPr id="71" name="Google Shape;71;p15"/>
          <p:cNvSpPr/>
          <p:nvPr/>
        </p:nvSpPr>
        <p:spPr>
          <a:xfrm>
            <a:off x="1852025" y="108850"/>
            <a:ext cx="2518500" cy="1393500"/>
          </a:xfrm>
          <a:prstGeom prst="cloudCallout">
            <a:avLst>
              <a:gd fmla="val -20833" name="adj1"/>
              <a:gd fmla="val 6250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solidFill>
                  <a:schemeClr val="accent2"/>
                </a:solidFill>
              </a:rPr>
              <a:t>Empathy and rules: school as life's first training ground.</a:t>
            </a:r>
            <a:endParaRPr>
              <a:solidFill>
                <a:schemeClr val="accent2"/>
              </a:solidFill>
            </a:endParaRPr>
          </a:p>
        </p:txBody>
      </p:sp>
      <p:sp>
        <p:nvSpPr>
          <p:cNvPr id="72" name="Google Shape;72;p1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3" name="Google Shape;73;p15"/>
          <p:cNvSpPr/>
          <p:nvPr/>
        </p:nvSpPr>
        <p:spPr>
          <a:xfrm>
            <a:off x="6394750" y="1774500"/>
            <a:ext cx="2724300" cy="1880100"/>
          </a:xfrm>
          <a:prstGeom prst="cloudCallout">
            <a:avLst>
              <a:gd fmla="val -20833" name="adj1"/>
              <a:gd fmla="val 625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solidFill>
                  <a:schemeClr val="dk1"/>
                </a:solidFill>
              </a:rPr>
              <a:t>Digital citizenship: using technology with awareness</a:t>
            </a:r>
            <a:endParaRPr>
              <a:solidFill>
                <a:schemeClr val="accent2"/>
              </a:solidFill>
            </a:endParaRPr>
          </a:p>
        </p:txBody>
      </p:sp>
      <p:sp>
        <p:nvSpPr>
          <p:cNvPr id="74" name="Google Shape;74;p15"/>
          <p:cNvSpPr/>
          <p:nvPr/>
        </p:nvSpPr>
        <p:spPr>
          <a:xfrm>
            <a:off x="4370525" y="9550"/>
            <a:ext cx="2626200" cy="16329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solidFill>
                  <a:schemeClr val="dk1"/>
                </a:solidFill>
              </a:rPr>
              <a:t>Farewell to ignorance: critical thinking for free citizens</a:t>
            </a:r>
            <a:endParaRPr/>
          </a:p>
        </p:txBody>
      </p:sp>
      <p:sp>
        <p:nvSpPr>
          <p:cNvPr id="75" name="Google Shape;75;p15"/>
          <p:cNvSpPr/>
          <p:nvPr/>
        </p:nvSpPr>
        <p:spPr>
          <a:xfrm>
            <a:off x="179625" y="2919900"/>
            <a:ext cx="2928000" cy="1673700"/>
          </a:xfrm>
          <a:prstGeom prst="cloudCallout">
            <a:avLst>
              <a:gd fmla="val -20833" name="adj1"/>
              <a:gd fmla="val 6250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solidFill>
                  <a:schemeClr val="accent2"/>
                </a:solidFill>
              </a:rPr>
              <a:t> </a:t>
            </a:r>
            <a:r>
              <a:rPr lang="it">
                <a:solidFill>
                  <a:schemeClr val="accent2"/>
                </a:solidFill>
              </a:rPr>
              <a:t>Beyond all borders: overcoming social barriers and giving a voice to the voiceless</a:t>
            </a:r>
            <a:endParaRPr>
              <a:solidFill>
                <a:schemeClr val="accent2"/>
              </a:solidFill>
            </a:endParaRPr>
          </a:p>
        </p:txBody>
      </p:sp>
      <p:sp>
        <p:nvSpPr>
          <p:cNvPr id="76" name="Google Shape;76;p15"/>
          <p:cNvSpPr/>
          <p:nvPr/>
        </p:nvSpPr>
        <p:spPr>
          <a:xfrm>
            <a:off x="3107625" y="2740300"/>
            <a:ext cx="2724300" cy="1533600"/>
          </a:xfrm>
          <a:prstGeom prst="cloudCallout">
            <a:avLst>
              <a:gd fmla="val -20833" name="adj1"/>
              <a:gd fmla="val 62500" name="adj2"/>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solidFill>
                  <a:schemeClr val="dk1"/>
                </a:solidFill>
              </a:rPr>
              <a:t>Autonomy and passions: learning to decide and act</a:t>
            </a:r>
            <a:endParaRPr>
              <a:solidFill>
                <a:schemeClr val="accent2"/>
              </a:solidFill>
            </a:endParaRPr>
          </a:p>
        </p:txBody>
      </p:sp>
      <p:sp>
        <p:nvSpPr>
          <p:cNvPr id="77" name="Google Shape;77;p15"/>
          <p:cNvSpPr/>
          <p:nvPr/>
        </p:nvSpPr>
        <p:spPr>
          <a:xfrm>
            <a:off x="5507050" y="3200500"/>
            <a:ext cx="3091200" cy="1673700"/>
          </a:xfrm>
          <a:prstGeom prst="cloudCallout">
            <a:avLst>
              <a:gd fmla="val -20833" name="adj1"/>
              <a:gd fmla="val 6250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solidFill>
                  <a:schemeClr val="accent2"/>
                </a:solidFill>
              </a:rPr>
              <a:t>Talent and research at the service of everyone:doctors, psychologists, and specialists.</a:t>
            </a:r>
            <a:endParaRPr>
              <a:solidFill>
                <a:schemeClr val="accent2"/>
              </a:solidFill>
            </a:endParaRPr>
          </a:p>
        </p:txBody>
      </p:sp>
      <p:sp>
        <p:nvSpPr>
          <p:cNvPr id="78" name="Google Shape;78;p15"/>
          <p:cNvSpPr/>
          <p:nvPr/>
        </p:nvSpPr>
        <p:spPr>
          <a:xfrm>
            <a:off x="6679900" y="381000"/>
            <a:ext cx="2458800" cy="1393500"/>
          </a:xfrm>
          <a:prstGeom prst="cloudCallout">
            <a:avLst>
              <a:gd fmla="val -20833" name="adj1"/>
              <a:gd fmla="val 6250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solidFill>
                  <a:schemeClr val="accent2"/>
                </a:solidFill>
              </a:rPr>
              <a:t>Global awareness to face the world's challenges</a:t>
            </a:r>
            <a:endParaRPr>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38100" rtl="0" algn="l">
              <a:lnSpc>
                <a:spcPct val="128571"/>
              </a:lnSpc>
              <a:spcBef>
                <a:spcPts val="0"/>
              </a:spcBef>
              <a:spcAft>
                <a:spcPts val="0"/>
              </a:spcAft>
              <a:buClr>
                <a:schemeClr val="dk1"/>
              </a:buClr>
              <a:buSzPct val="54395"/>
              <a:buFont typeface="Arial"/>
              <a:buNone/>
            </a:pPr>
            <a:r>
              <a:rPr lang="it" sz="2022">
                <a:solidFill>
                  <a:srgbClr val="CC0000"/>
                </a:solidFill>
              </a:rPr>
              <a:t>INTRODUCTION </a:t>
            </a:r>
            <a:endParaRPr sz="2022">
              <a:solidFill>
                <a:srgbClr val="CC0000"/>
              </a:solidFill>
            </a:endParaRPr>
          </a:p>
          <a:p>
            <a:pPr indent="0" lvl="0" marL="0" rtl="0" algn="l">
              <a:spcBef>
                <a:spcPts val="0"/>
              </a:spcBef>
              <a:spcAft>
                <a:spcPts val="0"/>
              </a:spcAft>
              <a:buNone/>
            </a:pPr>
            <a:r>
              <a:t/>
            </a:r>
            <a:endParaRPr/>
          </a:p>
        </p:txBody>
      </p:sp>
      <p:sp>
        <p:nvSpPr>
          <p:cNvPr id="84" name="Google Shape;84;p16"/>
          <p:cNvSpPr txBox="1"/>
          <p:nvPr>
            <p:ph idx="1" type="body"/>
          </p:nvPr>
        </p:nvSpPr>
        <p:spPr>
          <a:xfrm>
            <a:off x="263350" y="1104150"/>
            <a:ext cx="5152800" cy="381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it" sz="1300">
                <a:solidFill>
                  <a:srgbClr val="000000"/>
                </a:solidFill>
              </a:rPr>
              <a:t>We think that education is fundamental for  our personal development: it fosters critical thinking, leading us to reason and develop solutions, thus making us more independent and aware of our choices. School is not just a place in which we only study , it is the first social environment in our lives; school allows us  to develop and concretely realize our passions.</a:t>
            </a:r>
            <a:endParaRPr sz="1300">
              <a:solidFill>
                <a:srgbClr val="000000"/>
              </a:solidFill>
            </a:endParaRPr>
          </a:p>
          <a:p>
            <a:pPr indent="0" lvl="0" marL="0" rtl="0" algn="l">
              <a:spcBef>
                <a:spcPts val="0"/>
              </a:spcBef>
              <a:spcAft>
                <a:spcPts val="0"/>
              </a:spcAft>
              <a:buClr>
                <a:schemeClr val="dk1"/>
              </a:buClr>
              <a:buSzPts val="1100"/>
              <a:buFont typeface="Arial"/>
              <a:buNone/>
            </a:pPr>
            <a:r>
              <a:rPr lang="it" sz="1300">
                <a:solidFill>
                  <a:srgbClr val="000000"/>
                </a:solidFill>
              </a:rPr>
              <a:t>Regarding social and economic well-being,  education has led to a reduction in illiteracy and unemployment.  Thanks to the digitalization, and provision of tools (such as PCs, tablets, or interactive whiteboards),  schools offer the same opportunities to children with learning, sensory, and motor</a:t>
            </a:r>
            <a:r>
              <a:rPr lang="it" sz="1300">
                <a:solidFill>
                  <a:srgbClr val="000000"/>
                </a:solidFill>
              </a:rPr>
              <a:t> difficulties. </a:t>
            </a:r>
            <a:endParaRPr sz="1300">
              <a:solidFill>
                <a:srgbClr val="000000"/>
              </a:solidFill>
            </a:endParaRPr>
          </a:p>
          <a:p>
            <a:pPr indent="0" lvl="0" marL="0" rtl="0" algn="l">
              <a:spcBef>
                <a:spcPts val="0"/>
              </a:spcBef>
              <a:spcAft>
                <a:spcPts val="0"/>
              </a:spcAft>
              <a:buClr>
                <a:schemeClr val="dk1"/>
              </a:buClr>
              <a:buSzPts val="1100"/>
              <a:buFont typeface="Arial"/>
              <a:buNone/>
            </a:pPr>
            <a:r>
              <a:rPr lang="it" sz="1300">
                <a:solidFill>
                  <a:srgbClr val="000000"/>
                </a:solidFill>
              </a:rPr>
              <a:t>Education is crucial to create a good future citizen, with the right skills to lead society forward, overcoming social and cultural barriers.</a:t>
            </a:r>
            <a:endParaRPr sz="1300">
              <a:solidFill>
                <a:srgbClr val="000000"/>
              </a:solidFill>
            </a:endParaRPr>
          </a:p>
          <a:p>
            <a:pPr indent="0" lvl="0" marL="0" rtl="0" algn="l">
              <a:spcBef>
                <a:spcPts val="0"/>
              </a:spcBef>
              <a:spcAft>
                <a:spcPts val="1200"/>
              </a:spcAft>
              <a:buNone/>
            </a:pPr>
            <a:r>
              <a:t/>
            </a:r>
            <a:endParaRPr/>
          </a:p>
        </p:txBody>
      </p:sp>
      <p:pic>
        <p:nvPicPr>
          <p:cNvPr id="85" name="Google Shape;85;p16" title="pexels-chinarianphotographer-14139195.jpg"/>
          <p:cNvPicPr preferRelativeResize="0"/>
          <p:nvPr/>
        </p:nvPicPr>
        <p:blipFill rotWithShape="1">
          <a:blip r:embed="rId3">
            <a:alphaModFix/>
          </a:blip>
          <a:srcRect b="0" l="-1348" r="0" t="0"/>
          <a:stretch/>
        </p:blipFill>
        <p:spPr>
          <a:xfrm>
            <a:off x="5918900" y="1104150"/>
            <a:ext cx="2913401" cy="38153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49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it" sz="1800">
                <a:solidFill>
                  <a:srgbClr val="CC0000"/>
                </a:solidFill>
              </a:rPr>
              <a:t>TOPIC 1 - VULNERABLE GROUPS</a:t>
            </a:r>
            <a:endParaRPr sz="1800">
              <a:solidFill>
                <a:srgbClr val="CC0000"/>
              </a:solidFill>
            </a:endParaRPr>
          </a:p>
        </p:txBody>
      </p:sp>
      <p:sp>
        <p:nvSpPr>
          <p:cNvPr id="91" name="Google Shape;91;p17"/>
          <p:cNvSpPr txBox="1"/>
          <p:nvPr>
            <p:ph idx="1" type="body"/>
          </p:nvPr>
        </p:nvSpPr>
        <p:spPr>
          <a:xfrm>
            <a:off x="311750" y="988075"/>
            <a:ext cx="5293200" cy="2481000"/>
          </a:xfrm>
          <a:prstGeom prst="rect">
            <a:avLst/>
          </a:prstGeom>
          <a:noFill/>
        </p:spPr>
        <p:txBody>
          <a:bodyPr anchorCtr="0" anchor="t" bIns="91425" lIns="91425" spcFirstLastPara="1" rIns="91425" wrap="square" tIns="91425">
            <a:normAutofit fontScale="25000" lnSpcReduction="10000"/>
          </a:bodyPr>
          <a:lstStyle/>
          <a:p>
            <a:pPr indent="0" lvl="0" marL="0" rtl="0" algn="l">
              <a:spcBef>
                <a:spcPts val="0"/>
              </a:spcBef>
              <a:spcAft>
                <a:spcPts val="0"/>
              </a:spcAft>
              <a:buNone/>
            </a:pPr>
            <a:r>
              <a:rPr lang="it" sz="5200">
                <a:solidFill>
                  <a:srgbClr val="000000"/>
                </a:solidFill>
              </a:rPr>
              <a:t>According to data released by UN WOMEN, the United Nations agency for gender equality and women's empowerment, 1 in 10 women worldwide lives in extreme poverty. Over 300 million working women live in poverty with no opportunity to become rich.</a:t>
            </a:r>
            <a:endParaRPr sz="5200">
              <a:solidFill>
                <a:srgbClr val="000000"/>
              </a:solidFill>
            </a:endParaRPr>
          </a:p>
          <a:p>
            <a:pPr indent="0" lvl="0" marL="0" rtl="0" algn="l">
              <a:spcBef>
                <a:spcPts val="1200"/>
              </a:spcBef>
              <a:spcAft>
                <a:spcPts val="0"/>
              </a:spcAft>
              <a:buNone/>
            </a:pPr>
            <a:r>
              <a:rPr lang="it" sz="5200">
                <a:solidFill>
                  <a:srgbClr val="000000"/>
                </a:solidFill>
              </a:rPr>
              <a:t>Despite being more determined than men, their participation in education is only 30%.</a:t>
            </a:r>
            <a:endParaRPr sz="5200">
              <a:solidFill>
                <a:srgbClr val="000000"/>
              </a:solidFill>
            </a:endParaRPr>
          </a:p>
          <a:p>
            <a:pPr indent="0" lvl="0" marL="0" rtl="0" algn="l">
              <a:spcBef>
                <a:spcPts val="1200"/>
              </a:spcBef>
              <a:spcAft>
                <a:spcPts val="1200"/>
              </a:spcAft>
              <a:buNone/>
            </a:pPr>
            <a:r>
              <a:rPr lang="it" sz="5200">
                <a:solidFill>
                  <a:srgbClr val="000000"/>
                </a:solidFill>
              </a:rPr>
              <a:t>According to the World Bank, if women had the same opportunities as men, they would provide support in the workplace, boosting the country's economy and giving more hope for our future.</a:t>
            </a:r>
            <a:endParaRPr>
              <a:solidFill>
                <a:srgbClr val="000000"/>
              </a:solidFill>
            </a:endParaRPr>
          </a:p>
        </p:txBody>
      </p:sp>
      <p:pic>
        <p:nvPicPr>
          <p:cNvPr id="92" name="Google Shape;92;p17" title="pexels-kalz-michael-1277172-4384289.jpg"/>
          <p:cNvPicPr preferRelativeResize="0"/>
          <p:nvPr/>
        </p:nvPicPr>
        <p:blipFill>
          <a:blip r:embed="rId3">
            <a:alphaModFix/>
          </a:blip>
          <a:stretch>
            <a:fillRect/>
          </a:stretch>
        </p:blipFill>
        <p:spPr>
          <a:xfrm>
            <a:off x="6006850" y="747900"/>
            <a:ext cx="2546694" cy="3820974"/>
          </a:xfrm>
          <a:prstGeom prst="rect">
            <a:avLst/>
          </a:prstGeom>
          <a:noFill/>
          <a:ln>
            <a:noFill/>
          </a:ln>
        </p:spPr>
      </p:pic>
      <p:sp>
        <p:nvSpPr>
          <p:cNvPr id="93" name="Google Shape;93;p17"/>
          <p:cNvSpPr txBox="1"/>
          <p:nvPr/>
        </p:nvSpPr>
        <p:spPr>
          <a:xfrm>
            <a:off x="311750" y="3422100"/>
            <a:ext cx="5293200" cy="122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it" sz="1300">
                <a:solidFill>
                  <a:srgbClr val="CC0000"/>
                </a:solidFill>
              </a:rPr>
              <a:t>How to solve the problem </a:t>
            </a:r>
            <a:endParaRPr sz="1300">
              <a:solidFill>
                <a:srgbClr val="CC0000"/>
              </a:solidFill>
            </a:endParaRPr>
          </a:p>
          <a:p>
            <a:pPr indent="0" lvl="0" marL="0" rtl="0" algn="l">
              <a:lnSpc>
                <a:spcPct val="115000"/>
              </a:lnSpc>
              <a:spcBef>
                <a:spcPts val="1200"/>
              </a:spcBef>
              <a:spcAft>
                <a:spcPts val="1200"/>
              </a:spcAft>
              <a:buClr>
                <a:schemeClr val="dk1"/>
              </a:buClr>
              <a:buSzPts val="1100"/>
              <a:buFont typeface="Arial"/>
              <a:buNone/>
            </a:pPr>
            <a:r>
              <a:rPr lang="it" sz="1300">
                <a:solidFill>
                  <a:schemeClr val="dk1"/>
                </a:solidFill>
              </a:rPr>
              <a:t>In our opinion,  to live in a better world, every country should provide financial support to poor families in order  to send girls to school, thus eliminating forced marriage, early labor, and child labor.</a:t>
            </a:r>
            <a:endParaRPr sz="13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71200"/>
            <a:ext cx="8520600" cy="545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90"/>
              <a:buFont typeface="Arial"/>
              <a:buNone/>
            </a:pPr>
            <a:r>
              <a:rPr lang="it" sz="1820">
                <a:solidFill>
                  <a:srgbClr val="990000"/>
                </a:solidFill>
              </a:rPr>
              <a:t> …</a:t>
            </a:r>
            <a:endParaRPr sz="1820">
              <a:solidFill>
                <a:srgbClr val="990000"/>
              </a:solidFill>
            </a:endParaRPr>
          </a:p>
        </p:txBody>
      </p:sp>
      <p:sp>
        <p:nvSpPr>
          <p:cNvPr id="99" name="Google Shape;99;p18"/>
          <p:cNvSpPr txBox="1"/>
          <p:nvPr>
            <p:ph idx="1" type="body"/>
          </p:nvPr>
        </p:nvSpPr>
        <p:spPr>
          <a:xfrm>
            <a:off x="311700" y="1152475"/>
            <a:ext cx="5375100" cy="3828300"/>
          </a:xfrm>
          <a:prstGeom prst="rect">
            <a:avLst/>
          </a:prstGeom>
        </p:spPr>
        <p:txBody>
          <a:bodyPr anchorCtr="0" anchor="t" bIns="91425" lIns="91425" spcFirstLastPara="1" rIns="91425" wrap="square" tIns="91425">
            <a:noAutofit/>
          </a:bodyPr>
          <a:lstStyle/>
          <a:p>
            <a:pPr indent="0" lvl="0" marL="0" marR="0" rtl="0" algn="l">
              <a:lnSpc>
                <a:spcPct val="105000"/>
              </a:lnSpc>
              <a:spcBef>
                <a:spcPts val="0"/>
              </a:spcBef>
              <a:spcAft>
                <a:spcPts val="0"/>
              </a:spcAft>
              <a:buSzPts val="688"/>
              <a:buNone/>
            </a:pPr>
            <a:r>
              <a:rPr lang="it" sz="1325">
                <a:solidFill>
                  <a:srgbClr val="000000"/>
                </a:solidFill>
              </a:rPr>
              <a:t>There are currently approximately 240 million children with disabilities in the world. The problem is that, especially in poorer countries, approximately 50% of them never set foot in a classroom. In some areas, this figure is as high as 90%. UNESCO data tells us that in some countries, teachers are unable to manage these children; in 67% of schools, ramps and elevators are missing. All of this can have enormous consequences, creating a "forced brain drain," where minds that could solve global problems remain untapped and the world loses its most empathetic and inclusive generations, while also risking an increase in bullying. </a:t>
            </a:r>
            <a:endParaRPr sz="1325">
              <a:solidFill>
                <a:srgbClr val="000000"/>
              </a:solidFill>
            </a:endParaRPr>
          </a:p>
          <a:p>
            <a:pPr indent="0" lvl="0" marL="0" marR="0" rtl="0" algn="l">
              <a:lnSpc>
                <a:spcPct val="105000"/>
              </a:lnSpc>
              <a:spcBef>
                <a:spcPts val="1200"/>
              </a:spcBef>
              <a:spcAft>
                <a:spcPts val="0"/>
              </a:spcAft>
              <a:buSzPts val="688"/>
              <a:buNone/>
            </a:pPr>
            <a:r>
              <a:rPr lang="it" sz="1325">
                <a:solidFill>
                  <a:srgbClr val="CC0000"/>
                </a:solidFill>
              </a:rPr>
              <a:t>How to solve the problem </a:t>
            </a:r>
            <a:endParaRPr sz="1325">
              <a:solidFill>
                <a:srgbClr val="CC0000"/>
              </a:solidFill>
            </a:endParaRPr>
          </a:p>
          <a:p>
            <a:pPr indent="0" lvl="0" marL="0" marR="0" rtl="0" algn="l">
              <a:lnSpc>
                <a:spcPct val="105000"/>
              </a:lnSpc>
              <a:spcBef>
                <a:spcPts val="1200"/>
              </a:spcBef>
              <a:spcAft>
                <a:spcPts val="0"/>
              </a:spcAft>
              <a:buSzPts val="688"/>
              <a:buNone/>
            </a:pPr>
            <a:r>
              <a:rPr lang="it" sz="1325">
                <a:solidFill>
                  <a:srgbClr val="000000"/>
                </a:solidFill>
              </a:rPr>
              <a:t>We </a:t>
            </a:r>
            <a:r>
              <a:rPr lang="it" sz="1325">
                <a:solidFill>
                  <a:srgbClr val="000000"/>
                </a:solidFill>
              </a:rPr>
              <a:t>must remove </a:t>
            </a:r>
            <a:r>
              <a:rPr lang="it" sz="1325">
                <a:solidFill>
                  <a:srgbClr val="000000"/>
                </a:solidFill>
              </a:rPr>
              <a:t>physical barriers, build accessible schools with safe transportation to get there, use technology such as screen-reading software for the blind, or create special keyboards to simplify texts and translate everything instantly.</a:t>
            </a:r>
            <a:endParaRPr sz="1325">
              <a:solidFill>
                <a:srgbClr val="000000"/>
              </a:solidFill>
            </a:endParaRPr>
          </a:p>
          <a:p>
            <a:pPr indent="0" lvl="0" marL="0" marR="0" rtl="0" algn="l">
              <a:lnSpc>
                <a:spcPct val="105000"/>
              </a:lnSpc>
              <a:spcBef>
                <a:spcPts val="1200"/>
              </a:spcBef>
              <a:spcAft>
                <a:spcPts val="1200"/>
              </a:spcAft>
              <a:buSzPts val="688"/>
              <a:buNone/>
            </a:pPr>
            <a:r>
              <a:t/>
            </a:r>
            <a:endParaRPr sz="1125"/>
          </a:p>
        </p:txBody>
      </p:sp>
      <p:pic>
        <p:nvPicPr>
          <p:cNvPr id="100" name="Google Shape;100;p18" title="pexels-mikhail-nilov-7698276.jpg"/>
          <p:cNvPicPr preferRelativeResize="0"/>
          <p:nvPr/>
        </p:nvPicPr>
        <p:blipFill>
          <a:blip r:embed="rId3">
            <a:alphaModFix/>
          </a:blip>
          <a:stretch>
            <a:fillRect/>
          </a:stretch>
        </p:blipFill>
        <p:spPr>
          <a:xfrm>
            <a:off x="5889850" y="1156138"/>
            <a:ext cx="2546694" cy="3820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it" sz="1820">
                <a:solidFill>
                  <a:srgbClr val="CC0000"/>
                </a:solidFill>
              </a:rPr>
              <a:t>TOPIC 2 </a:t>
            </a:r>
            <a:r>
              <a:rPr lang="it" sz="1800">
                <a:solidFill>
                  <a:srgbClr val="CC0000"/>
                </a:solidFill>
              </a:rPr>
              <a:t>- </a:t>
            </a:r>
            <a:r>
              <a:rPr lang="it" sz="1820">
                <a:solidFill>
                  <a:srgbClr val="CC0000"/>
                </a:solidFill>
              </a:rPr>
              <a:t>THE DIGITALIZATION</a:t>
            </a:r>
            <a:endParaRPr sz="1820">
              <a:solidFill>
                <a:srgbClr val="CC0000"/>
              </a:solidFill>
            </a:endParaRPr>
          </a:p>
          <a:p>
            <a:pPr indent="0" lvl="0" marL="0" rtl="0" algn="l">
              <a:spcBef>
                <a:spcPts val="0"/>
              </a:spcBef>
              <a:spcAft>
                <a:spcPts val="0"/>
              </a:spcAft>
              <a:buSzPts val="990"/>
              <a:buNone/>
            </a:pPr>
            <a:r>
              <a:t/>
            </a:r>
            <a:endParaRPr sz="2520"/>
          </a:p>
        </p:txBody>
      </p:sp>
      <p:sp>
        <p:nvSpPr>
          <p:cNvPr id="106" name="Google Shape;106;p19"/>
          <p:cNvSpPr txBox="1"/>
          <p:nvPr>
            <p:ph idx="1" type="body"/>
          </p:nvPr>
        </p:nvSpPr>
        <p:spPr>
          <a:xfrm>
            <a:off x="311700" y="1152475"/>
            <a:ext cx="5709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275"/>
              <a:buFont typeface="Arial"/>
              <a:buNone/>
            </a:pPr>
            <a:r>
              <a:rPr lang="it" sz="1312">
                <a:solidFill>
                  <a:schemeClr val="dk1"/>
                </a:solidFill>
              </a:rPr>
              <a:t>We are used to thinking of digitalization as an unstoppable process, but UNESCO data tells us that over 2.2 billion people have never accessed the internet. Furthermore, only one in ten children with disabilities in low- and middle-income countries has access to the necessary assistive technologies. Although dyslexia affects 10% of the world’s school-age population, fewer than 15% of schools provide support software. In many regions, the cost of such software exceeds three months’ average salary, turning the right to education into an economic and geographical luxury. Today, the inability to access software creates a new form of marginalisation, similar to that described by Daniel Pennac in his *School Diary *  Here, the author recounts the ‘pain of the dunce’, the plight of those who fall behind not for lack of intelligence, but for lack of support.</a:t>
            </a:r>
            <a:endParaRPr sz="1312">
              <a:solidFill>
                <a:schemeClr val="dk1"/>
              </a:solidFill>
            </a:endParaRPr>
          </a:p>
          <a:p>
            <a:pPr indent="0" lvl="0" marL="0" rtl="0" algn="l">
              <a:spcBef>
                <a:spcPts val="1200"/>
              </a:spcBef>
              <a:spcAft>
                <a:spcPts val="1200"/>
              </a:spcAft>
              <a:buClr>
                <a:schemeClr val="dk1"/>
              </a:buClr>
              <a:buSzPts val="275"/>
              <a:buFont typeface="Arial"/>
              <a:buNone/>
            </a:pPr>
            <a:r>
              <a:rPr i="1" lang="it" sz="1312">
                <a:solidFill>
                  <a:schemeClr val="dk1"/>
                </a:solidFill>
              </a:rPr>
              <a:t>But digital exclusion is not just about a lack of tools; it is also about who designs those tools…</a:t>
            </a:r>
            <a:endParaRPr b="1" i="1"/>
          </a:p>
        </p:txBody>
      </p:sp>
      <p:pic>
        <p:nvPicPr>
          <p:cNvPr id="107" name="Google Shape;107;p19" title="pexels-yaroslav-shuraev-6279781.jpg"/>
          <p:cNvPicPr preferRelativeResize="0"/>
          <p:nvPr/>
        </p:nvPicPr>
        <p:blipFill>
          <a:blip r:embed="rId3">
            <a:alphaModFix/>
          </a:blip>
          <a:stretch>
            <a:fillRect/>
          </a:stretch>
        </p:blipFill>
        <p:spPr>
          <a:xfrm>
            <a:off x="6709800" y="1152475"/>
            <a:ext cx="2122500" cy="31845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idx="1" type="body"/>
          </p:nvPr>
        </p:nvSpPr>
        <p:spPr>
          <a:xfrm>
            <a:off x="311700" y="349250"/>
            <a:ext cx="8438100" cy="267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275"/>
              <a:buFont typeface="Arial"/>
              <a:buNone/>
            </a:pPr>
            <a:r>
              <a:rPr lang="it" sz="1312">
                <a:solidFill>
                  <a:schemeClr val="dk1"/>
                </a:solidFill>
              </a:rPr>
              <a:t>Women, just like students with disabilities, are marginalised in the digital world: accessing technological creation (app and software development) presents obstacles that are difficult to overcome for women. Although women account for over 55% of university graduates, only 20% choose to study STEM disciplines. In fact, cultural prejudices persist that portray technology as a field for ‘men only’, thereby discouraging girls from their earliest school years. Furthermore, the lack of female role models in textbooks and the media prevents female students from identifying with these roles, making careers in technology seem distant and hard to imagine.	</a:t>
            </a:r>
            <a:endParaRPr sz="1312">
              <a:solidFill>
                <a:schemeClr val="dk1"/>
              </a:solidFill>
            </a:endParaRPr>
          </a:p>
          <a:p>
            <a:pPr indent="0" lvl="0" marL="0" rtl="0" algn="l">
              <a:spcBef>
                <a:spcPts val="1200"/>
              </a:spcBef>
              <a:spcAft>
                <a:spcPts val="1200"/>
              </a:spcAft>
              <a:buClr>
                <a:schemeClr val="dk1"/>
              </a:buClr>
              <a:buSzPts val="275"/>
              <a:buFont typeface="Arial"/>
              <a:buNone/>
            </a:pPr>
            <a:r>
              <a:rPr lang="it" sz="1312">
                <a:solidFill>
                  <a:schemeClr val="dk1"/>
                </a:solidFill>
              </a:rPr>
              <a:t>Furthermore, developing technology requires funding. Venture capital data shows that less than 3% of global funding goes to start-ups founded exclusively by women. This barrier prevents women from turning their ideas into real products, leaving software development almost exclusively to men</a:t>
            </a:r>
            <a:endParaRPr/>
          </a:p>
        </p:txBody>
      </p:sp>
      <p:pic>
        <p:nvPicPr>
          <p:cNvPr id="113" name="Google Shape;113;p20"/>
          <p:cNvPicPr preferRelativeResize="0"/>
          <p:nvPr/>
        </p:nvPicPr>
        <p:blipFill>
          <a:blip r:embed="rId3">
            <a:alphaModFix/>
          </a:blip>
          <a:stretch>
            <a:fillRect/>
          </a:stretch>
        </p:blipFill>
        <p:spPr>
          <a:xfrm>
            <a:off x="415375" y="2911664"/>
            <a:ext cx="4894800" cy="1843650"/>
          </a:xfrm>
          <a:prstGeom prst="rect">
            <a:avLst/>
          </a:prstGeom>
          <a:noFill/>
          <a:ln>
            <a:noFill/>
          </a:ln>
        </p:spPr>
      </p:pic>
      <p:sp>
        <p:nvSpPr>
          <p:cNvPr id="114" name="Google Shape;114;p20"/>
          <p:cNvSpPr txBox="1"/>
          <p:nvPr/>
        </p:nvSpPr>
        <p:spPr>
          <a:xfrm>
            <a:off x="6034650" y="3127375"/>
            <a:ext cx="30000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it" sz="1000">
                <a:solidFill>
                  <a:srgbClr val="0F0F0F"/>
                </a:solidFill>
              </a:rPr>
              <a:t>“If we look at early-stage start-ups, the percentage is even lower: in 2024, only 20.5% of the 3,121 funding rounds involved at least one female co-founder, compared with 26.5% four years ago.”</a:t>
            </a:r>
            <a:endParaRPr i="1" sz="1000">
              <a:solidFill>
                <a:srgbClr val="0F0F0F"/>
              </a:solidFill>
            </a:endParaRPr>
          </a:p>
          <a:p>
            <a:pPr indent="0" lvl="0" marL="0" rtl="0" algn="l">
              <a:spcBef>
                <a:spcPts val="0"/>
              </a:spcBef>
              <a:spcAft>
                <a:spcPts val="0"/>
              </a:spcAft>
              <a:buClr>
                <a:schemeClr val="dk1"/>
              </a:buClr>
              <a:buSzPts val="1100"/>
              <a:buFont typeface="Arial"/>
              <a:buNone/>
            </a:pPr>
            <a:r>
              <a:rPr i="1" lang="it" sz="1000">
                <a:solidFill>
                  <a:srgbClr val="0F0F0F"/>
                </a:solidFill>
              </a:rPr>
              <a:t>From: </a:t>
            </a:r>
            <a:endParaRPr i="1" sz="1000">
              <a:solidFill>
                <a:srgbClr val="0F0F0F"/>
              </a:solidFill>
            </a:endParaRPr>
          </a:p>
          <a:p>
            <a:pPr indent="0" lvl="0" marL="0" rtl="0" algn="l">
              <a:spcBef>
                <a:spcPts val="0"/>
              </a:spcBef>
              <a:spcAft>
                <a:spcPts val="0"/>
              </a:spcAft>
              <a:buClr>
                <a:schemeClr val="dk1"/>
              </a:buClr>
              <a:buSzPts val="1100"/>
              <a:buFont typeface="Arial"/>
              <a:buNone/>
            </a:pPr>
            <a:r>
              <a:rPr i="1" lang="it" sz="1000">
                <a:solidFill>
                  <a:srgbClr val="0F0F0F"/>
                </a:solidFill>
              </a:rPr>
              <a:t>Il Sole 24 Ore online, 22 January 2025</a:t>
            </a:r>
            <a:endParaRPr i="1" sz="1000">
              <a:solidFill>
                <a:srgbClr val="0F0F0F"/>
              </a:solidFill>
            </a:endParaRPr>
          </a:p>
          <a:p>
            <a:pPr indent="0" lvl="0" marL="0" rtl="0" algn="l">
              <a:spcBef>
                <a:spcPts val="0"/>
              </a:spcBef>
              <a:spcAft>
                <a:spcPts val="0"/>
              </a:spcAft>
              <a:buNone/>
            </a:pPr>
            <a:r>
              <a:t/>
            </a:r>
            <a:endParaRPr i="1" sz="1000">
              <a:solidFill>
                <a:srgbClr val="0F0F0F"/>
              </a:solidFill>
            </a:endParaRPr>
          </a:p>
          <a:p>
            <a:pPr indent="0" lvl="0" marL="0" rtl="0" algn="l">
              <a:spcBef>
                <a:spcPts val="0"/>
              </a:spcBef>
              <a:spcAft>
                <a:spcPts val="0"/>
              </a:spcAft>
              <a:buNone/>
            </a:pPr>
            <a:r>
              <a:t/>
            </a:r>
            <a:endParaRPr sz="1200">
              <a:solidFill>
                <a:srgbClr val="0F0F0F"/>
              </a:solidFill>
              <a:highlight>
                <a:srgbClr val="F5E5D5"/>
              </a:highlight>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idx="1" type="body"/>
          </p:nvPr>
        </p:nvSpPr>
        <p:spPr>
          <a:xfrm>
            <a:off x="311700" y="428625"/>
            <a:ext cx="8520600" cy="414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1300">
                <a:solidFill>
                  <a:srgbClr val="CC0000"/>
                </a:solidFill>
              </a:rPr>
              <a:t>FIRST PROBLEM: The digital divide</a:t>
            </a:r>
            <a:endParaRPr sz="1300">
              <a:solidFill>
                <a:srgbClr val="CC0000"/>
              </a:solidFill>
            </a:endParaRPr>
          </a:p>
          <a:p>
            <a:pPr indent="0" lvl="0" marL="0" rtl="0" algn="l">
              <a:spcBef>
                <a:spcPts val="1200"/>
              </a:spcBef>
              <a:spcAft>
                <a:spcPts val="0"/>
              </a:spcAft>
              <a:buClr>
                <a:schemeClr val="dk1"/>
              </a:buClr>
              <a:buSzPts val="1100"/>
              <a:buFont typeface="Arial"/>
              <a:buNone/>
            </a:pPr>
            <a:r>
              <a:rPr lang="it" sz="1300">
                <a:solidFill>
                  <a:srgbClr val="000000"/>
                </a:solidFill>
              </a:rPr>
              <a:t>When we consider that, globally, only one in ten children with disabilities has access to the necessary assistive technologies, we are not merely looking at a statistic reflecting a material shortage; every time a brilliant mind is silenced due to the lack of digital support, society as a whole suffers an incalculable loss: we lose the apps that will never be written, the discoveries that will never be made – in short, we lose minds that could revolutionise the world</a:t>
            </a:r>
            <a:endParaRPr sz="1300">
              <a:solidFill>
                <a:srgbClr val="000000"/>
              </a:solidFill>
            </a:endParaRPr>
          </a:p>
          <a:p>
            <a:pPr indent="0" lvl="0" marL="0" rtl="0" algn="l">
              <a:spcBef>
                <a:spcPts val="1200"/>
              </a:spcBef>
              <a:spcAft>
                <a:spcPts val="0"/>
              </a:spcAft>
              <a:buClr>
                <a:schemeClr val="dk1"/>
              </a:buClr>
              <a:buSzPts val="1100"/>
              <a:buFont typeface="Arial"/>
              <a:buNone/>
            </a:pPr>
            <a:r>
              <a:rPr lang="it" sz="1300">
                <a:solidFill>
                  <a:srgbClr val="CC0000"/>
                </a:solidFill>
              </a:rPr>
              <a:t>How to solve the problem</a:t>
            </a:r>
            <a:endParaRPr sz="1300">
              <a:solidFill>
                <a:srgbClr val="CC0000"/>
              </a:solidFill>
            </a:endParaRPr>
          </a:p>
          <a:p>
            <a:pPr indent="0" lvl="0" marL="0" rtl="0" algn="l">
              <a:spcBef>
                <a:spcPts val="1200"/>
              </a:spcBef>
              <a:spcAft>
                <a:spcPts val="0"/>
              </a:spcAft>
              <a:buClr>
                <a:schemeClr val="dk1"/>
              </a:buClr>
              <a:buSzPts val="1100"/>
              <a:buFont typeface="Arial"/>
              <a:buNone/>
            </a:pPr>
            <a:r>
              <a:rPr lang="it" sz="1300">
                <a:solidFill>
                  <a:srgbClr val="000000"/>
                </a:solidFill>
              </a:rPr>
              <a:t>In our view, every student with a disability or SLD should receive a digital kit – specifically, a tablet equipped with assistive software and speech synthesis – and, above all, this should be free and open-source, as many families would be unable to afford such costs</a:t>
            </a:r>
            <a:endParaRPr sz="1300">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